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diagrams/data1.xml" ContentType="application/vnd.openxmlformats-officedocument.drawingml.diagramData+xml"/>
  <Override PartName="/ppt/presentation.xml" ContentType="application/vnd.openxmlformats-officedocument.presentationml.presentation.main+xml"/>
  <Override PartName="/ppt/slides/slide12.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5.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0.xml" ContentType="application/vnd.openxmlformats-officedocument.presentationml.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6.xml" ContentType="application/vnd.openxmlformats-officedocument.presentationml.notesSlide+xml"/>
  <Override PartName="/ppt/notesSlides/notesSlide10.xml" ContentType="application/vnd.openxmlformats-officedocument.presentationml.notesSlide+xml"/>
  <Override PartName="/ppt/slideMasters/slideMaster1.xml" ContentType="application/vnd.openxmlformats-officedocument.presentationml.slideMaster+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3.xml" ContentType="application/vnd.openxmlformats-officedocument.presentationml.notesSlid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theme/theme1.xml" ContentType="application/vnd.openxmlformats-officedocument.theme+xml"/>
  <Override PartName="/ppt/handoutMasters/handoutMaster1.xml" ContentType="application/vnd.openxmlformats-officedocument.presentationml.handoutMaster+xml"/>
  <Override PartName="/ppt/theme/theme3.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diagrams/layout1.xml" ContentType="application/vnd.openxmlformats-officedocument.drawingml.diagramLayout+xml"/>
  <Override PartName="/ppt/diagrams/colors1.xml" ContentType="application/vnd.openxmlformats-officedocument.drawingml.diagramColors+xml"/>
  <Override PartName="/ppt/diagrams/drawing1.xml" ContentType="application/vnd.ms-office.drawingml.diagramDrawing+xml"/>
  <Override PartName="/ppt/diagrams/quickStyle1.xml" ContentType="application/vnd.openxmlformats-officedocument.drawingml.diagramStyl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679" r:id="rId1"/>
  </p:sldMasterIdLst>
  <p:notesMasterIdLst>
    <p:notesMasterId r:id="rId19"/>
  </p:notesMasterIdLst>
  <p:handoutMasterIdLst>
    <p:handoutMasterId r:id="rId20"/>
  </p:handoutMasterIdLst>
  <p:sldIdLst>
    <p:sldId id="256" r:id="rId2"/>
    <p:sldId id="374" r:id="rId3"/>
    <p:sldId id="375" r:id="rId4"/>
    <p:sldId id="376" r:id="rId5"/>
    <p:sldId id="377" r:id="rId6"/>
    <p:sldId id="378" r:id="rId7"/>
    <p:sldId id="379" r:id="rId8"/>
    <p:sldId id="380" r:id="rId9"/>
    <p:sldId id="381" r:id="rId10"/>
    <p:sldId id="382" r:id="rId11"/>
    <p:sldId id="383" r:id="rId12"/>
    <p:sldId id="384" r:id="rId13"/>
    <p:sldId id="385" r:id="rId14"/>
    <p:sldId id="386" r:id="rId15"/>
    <p:sldId id="387" r:id="rId16"/>
    <p:sldId id="388" r:id="rId17"/>
    <p:sldId id="414" r:id="rId18"/>
  </p:sldIdLst>
  <p:sldSz cx="9144000" cy="5143500" type="screen16x9"/>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899B"/>
    <a:srgbClr val="000000"/>
    <a:srgbClr val="FFFFFF"/>
    <a:srgbClr val="006699"/>
    <a:srgbClr val="99CCFF"/>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32" autoAdjust="0"/>
    <p:restoredTop sz="79601" autoAdjust="0"/>
  </p:normalViewPr>
  <p:slideViewPr>
    <p:cSldViewPr>
      <p:cViewPr varScale="1">
        <p:scale>
          <a:sx n="124" d="100"/>
          <a:sy n="124" d="100"/>
        </p:scale>
        <p:origin x="108" y="34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866"/>
    </p:cViewPr>
  </p:sorterViewPr>
  <p:notesViewPr>
    <p:cSldViewPr>
      <p:cViewPr varScale="1">
        <p:scale>
          <a:sx n="80" d="100"/>
          <a:sy n="80" d="100"/>
        </p:scale>
        <p:origin x="-267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ustomXml" Target="../customXml/item2.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 Id="rId27"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 Id="rId4"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9C020E-DA5B-4504-8845-41ACDE647C16}" type="doc">
      <dgm:prSet loTypeId="urn:microsoft.com/office/officeart/2005/8/layout/hList2" loCatId="list" qsTypeId="urn:microsoft.com/office/officeart/2005/8/quickstyle/simple1" qsCatId="simple" csTypeId="urn:microsoft.com/office/officeart/2005/8/colors/accent3_4" csCatId="accent3" phldr="1"/>
      <dgm:spPr/>
      <dgm:t>
        <a:bodyPr/>
        <a:lstStyle/>
        <a:p>
          <a:endParaRPr lang="en-GB"/>
        </a:p>
      </dgm:t>
    </dgm:pt>
    <dgm:pt modelId="{5A04B0A1-CA9E-4B5F-ADD6-99D7D0C3B05B}">
      <dgm:prSet phldrT="[Text]"/>
      <dgm:spPr/>
      <dgm:t>
        <a:bodyPr/>
        <a:lstStyle/>
        <a:p>
          <a:r>
            <a:rPr lang="en-GB" dirty="0" smtClean="0"/>
            <a:t>Disk access</a:t>
          </a:r>
          <a:endParaRPr lang="en-GB" dirty="0"/>
        </a:p>
      </dgm:t>
    </dgm:pt>
    <dgm:pt modelId="{8FC06673-4EEB-4ED6-94DD-94E3678E5068}" type="parTrans" cxnId="{EBABD565-EF79-40F9-BB98-F2DE0BDA5595}">
      <dgm:prSet/>
      <dgm:spPr/>
      <dgm:t>
        <a:bodyPr/>
        <a:lstStyle/>
        <a:p>
          <a:endParaRPr lang="en-GB"/>
        </a:p>
      </dgm:t>
    </dgm:pt>
    <dgm:pt modelId="{6961D534-5F94-4693-8063-FF731049C344}" type="sibTrans" cxnId="{EBABD565-EF79-40F9-BB98-F2DE0BDA5595}">
      <dgm:prSet/>
      <dgm:spPr/>
      <dgm:t>
        <a:bodyPr/>
        <a:lstStyle/>
        <a:p>
          <a:endParaRPr lang="en-GB"/>
        </a:p>
      </dgm:t>
    </dgm:pt>
    <dgm:pt modelId="{FFC9A6B2-5985-454C-A9EA-3124CA4083B1}">
      <dgm:prSet/>
      <dgm:spPr/>
      <dgm:t>
        <a:bodyPr/>
        <a:lstStyle/>
        <a:p>
          <a:r>
            <a:rPr lang="en-GB" dirty="0" smtClean="0"/>
            <a:t>Mathematical operations</a:t>
          </a:r>
          <a:endParaRPr lang="en-GB" dirty="0"/>
        </a:p>
      </dgm:t>
    </dgm:pt>
    <dgm:pt modelId="{41F6C8D7-4776-4989-862D-7CF6F087872F}" type="parTrans" cxnId="{05B443C3-1AA3-4842-AF1F-34A02A07C364}">
      <dgm:prSet/>
      <dgm:spPr/>
      <dgm:t>
        <a:bodyPr/>
        <a:lstStyle/>
        <a:p>
          <a:endParaRPr lang="en-GB"/>
        </a:p>
      </dgm:t>
    </dgm:pt>
    <dgm:pt modelId="{652A89E2-6808-4B91-8F20-2470066535DE}" type="sibTrans" cxnId="{05B443C3-1AA3-4842-AF1F-34A02A07C364}">
      <dgm:prSet/>
      <dgm:spPr/>
      <dgm:t>
        <a:bodyPr/>
        <a:lstStyle/>
        <a:p>
          <a:endParaRPr lang="en-GB"/>
        </a:p>
      </dgm:t>
    </dgm:pt>
    <dgm:pt modelId="{8ABB5F7A-3E62-4647-B632-D4039323FA2D}">
      <dgm:prSet/>
      <dgm:spPr/>
      <dgm:t>
        <a:bodyPr/>
        <a:lstStyle/>
        <a:p>
          <a:r>
            <a:rPr lang="en-GB" dirty="0" smtClean="0"/>
            <a:t>Object allocation</a:t>
          </a:r>
          <a:endParaRPr lang="en-GB" dirty="0"/>
        </a:p>
      </dgm:t>
    </dgm:pt>
    <dgm:pt modelId="{2B81C457-E9A0-4D00-9AFA-FD72EB323247}" type="parTrans" cxnId="{40AA9A35-3ADA-4FA7-A447-A20AD298703F}">
      <dgm:prSet/>
      <dgm:spPr/>
      <dgm:t>
        <a:bodyPr/>
        <a:lstStyle/>
        <a:p>
          <a:endParaRPr lang="en-GB"/>
        </a:p>
      </dgm:t>
    </dgm:pt>
    <dgm:pt modelId="{A3FCA5E8-18A3-44DC-B8D3-E29682276AF4}" type="sibTrans" cxnId="{40AA9A35-3ADA-4FA7-A447-A20AD298703F}">
      <dgm:prSet/>
      <dgm:spPr/>
      <dgm:t>
        <a:bodyPr/>
        <a:lstStyle/>
        <a:p>
          <a:endParaRPr lang="en-GB"/>
        </a:p>
      </dgm:t>
    </dgm:pt>
    <dgm:pt modelId="{222CF125-C5FE-46C5-B9FA-1B36AF8414E3}">
      <dgm:prSet/>
      <dgm:spPr/>
      <dgm:t>
        <a:bodyPr/>
        <a:lstStyle/>
        <a:p>
          <a:r>
            <a:rPr lang="en-GB" dirty="0" smtClean="0"/>
            <a:t>Thread creation. </a:t>
          </a:r>
          <a:endParaRPr lang="en-GB" dirty="0"/>
        </a:p>
      </dgm:t>
    </dgm:pt>
    <dgm:pt modelId="{B0A1CD97-7F48-4B00-A8CF-405F3E05AF9F}" type="parTrans" cxnId="{CCC67FF2-A766-49F1-B499-2C7166FA0F2D}">
      <dgm:prSet/>
      <dgm:spPr/>
      <dgm:t>
        <a:bodyPr/>
        <a:lstStyle/>
        <a:p>
          <a:endParaRPr lang="en-GB"/>
        </a:p>
      </dgm:t>
    </dgm:pt>
    <dgm:pt modelId="{1C4AB298-4F23-45DC-9FF2-AAAA29BA357D}" type="sibTrans" cxnId="{CCC67FF2-A766-49F1-B499-2C7166FA0F2D}">
      <dgm:prSet/>
      <dgm:spPr/>
      <dgm:t>
        <a:bodyPr/>
        <a:lstStyle/>
        <a:p>
          <a:endParaRPr lang="en-GB"/>
        </a:p>
      </dgm:t>
    </dgm:pt>
    <dgm:pt modelId="{5737B4CD-4053-433F-A3F6-A9732273ED65}">
      <dgm:prSet phldrT="[Text]" custT="1"/>
      <dgm:spPr/>
      <dgm:t>
        <a:bodyPr/>
        <a:lstStyle/>
        <a:p>
          <a:r>
            <a:rPr lang="en-GB" sz="1600" b="0" dirty="0" smtClean="0">
              <a:latin typeface="Arial Narrow" pitchFamily="34" charset="0"/>
            </a:rPr>
            <a:t>Where possible, only open and read a file once. Cache the contents if they will be frequently used.</a:t>
          </a:r>
          <a:endParaRPr lang="en-GB" sz="1600" b="0" dirty="0">
            <a:latin typeface="Arial Narrow" pitchFamily="34" charset="0"/>
          </a:endParaRPr>
        </a:p>
      </dgm:t>
    </dgm:pt>
    <dgm:pt modelId="{900D91F9-191A-4056-BF4C-C5EF11E0FF4D}" type="parTrans" cxnId="{82694B01-5FAA-4BA2-A1D4-68259DA9E22E}">
      <dgm:prSet/>
      <dgm:spPr/>
      <dgm:t>
        <a:bodyPr/>
        <a:lstStyle/>
        <a:p>
          <a:endParaRPr lang="en-GB"/>
        </a:p>
      </dgm:t>
    </dgm:pt>
    <dgm:pt modelId="{D913495A-A23A-48A7-BF7F-2EB38C38091A}" type="sibTrans" cxnId="{82694B01-5FAA-4BA2-A1D4-68259DA9E22E}">
      <dgm:prSet/>
      <dgm:spPr/>
      <dgm:t>
        <a:bodyPr/>
        <a:lstStyle/>
        <a:p>
          <a:endParaRPr lang="en-GB"/>
        </a:p>
      </dgm:t>
    </dgm:pt>
    <dgm:pt modelId="{F3F21473-6FAB-4428-AC57-FBE842C8B997}">
      <dgm:prSet custT="1"/>
      <dgm:spPr>
        <a:solidFill>
          <a:srgbClr val="47899B"/>
        </a:solidFill>
      </dgm:spPr>
      <dgm:t>
        <a:bodyPr/>
        <a:lstStyle/>
        <a:p>
          <a:r>
            <a:rPr lang="en-GB" sz="1600" dirty="0" smtClean="0">
              <a:latin typeface="Arial Narrow" pitchFamily="34" charset="0"/>
            </a:rPr>
            <a:t>Many are computationally expensive (sometimes deceptively so, </a:t>
          </a:r>
          <a:r>
            <a:rPr lang="en-GB" sz="1600" dirty="0" err="1" smtClean="0">
              <a:latin typeface="Arial Narrow" pitchFamily="34" charset="0"/>
            </a:rPr>
            <a:t>e.g</a:t>
          </a:r>
          <a:r>
            <a:rPr lang="en-GB" sz="1600" dirty="0" smtClean="0">
              <a:latin typeface="Arial Narrow" pitchFamily="34" charset="0"/>
            </a:rPr>
            <a:t> </a:t>
          </a:r>
          <a:r>
            <a:rPr lang="en-GB" sz="1600" dirty="0" err="1" smtClean="0">
              <a:latin typeface="Arial Narrow" pitchFamily="34" charset="0"/>
            </a:rPr>
            <a:t>pow</a:t>
          </a:r>
          <a:r>
            <a:rPr lang="en-GB" sz="1600" dirty="0" smtClean="0">
              <a:latin typeface="Arial Narrow" pitchFamily="34" charset="0"/>
            </a:rPr>
            <a:t>(</a:t>
          </a:r>
          <a:r>
            <a:rPr lang="en-GB" sz="1600" dirty="0" err="1" smtClean="0">
              <a:latin typeface="Arial Narrow" pitchFamily="34" charset="0"/>
            </a:rPr>
            <a:t>x,y</a:t>
          </a:r>
          <a:r>
            <a:rPr lang="en-GB" sz="1600" dirty="0" smtClean="0">
              <a:latin typeface="Arial Narrow" pitchFamily="34" charset="0"/>
            </a:rPr>
            <a:t>)).</a:t>
          </a:r>
          <a:endParaRPr lang="en-GB" sz="1600" dirty="0">
            <a:latin typeface="Arial Narrow" pitchFamily="34" charset="0"/>
          </a:endParaRPr>
        </a:p>
      </dgm:t>
    </dgm:pt>
    <dgm:pt modelId="{D4C42E79-991B-42C0-B6A3-9052C6E5CC59}" type="parTrans" cxnId="{B49058A2-4124-4FD2-A3F6-0DD7C98CF927}">
      <dgm:prSet/>
      <dgm:spPr/>
      <dgm:t>
        <a:bodyPr/>
        <a:lstStyle/>
        <a:p>
          <a:endParaRPr lang="en-GB"/>
        </a:p>
      </dgm:t>
    </dgm:pt>
    <dgm:pt modelId="{F2ECA615-FD5A-45F6-9D51-C6E3868648AB}" type="sibTrans" cxnId="{B49058A2-4124-4FD2-A3F6-0DD7C98CF927}">
      <dgm:prSet/>
      <dgm:spPr/>
      <dgm:t>
        <a:bodyPr/>
        <a:lstStyle/>
        <a:p>
          <a:endParaRPr lang="en-GB"/>
        </a:p>
      </dgm:t>
    </dgm:pt>
    <dgm:pt modelId="{8ACE5181-E733-48AF-BF2D-2862B84A615E}">
      <dgm:prSet custT="1"/>
      <dgm:spPr>
        <a:solidFill>
          <a:schemeClr val="accent3">
            <a:lumMod val="50000"/>
          </a:schemeClr>
        </a:solidFill>
      </dgm:spPr>
      <dgm:t>
        <a:bodyPr/>
        <a:lstStyle/>
        <a:p>
          <a:r>
            <a:rPr lang="en-GB" sz="1600" dirty="0" smtClean="0">
              <a:latin typeface="Arial Narrow" pitchFamily="34" charset="0"/>
            </a:rPr>
            <a:t>For short lived objects allocation and </a:t>
          </a:r>
          <a:r>
            <a:rPr lang="en-GB" sz="1600" dirty="0" err="1" smtClean="0">
              <a:latin typeface="Arial Narrow" pitchFamily="34" charset="0"/>
            </a:rPr>
            <a:t>deallocation</a:t>
          </a:r>
          <a:r>
            <a:rPr lang="en-GB" sz="1600" dirty="0" smtClean="0">
              <a:latin typeface="Arial Narrow" pitchFamily="34" charset="0"/>
            </a:rPr>
            <a:t> can consume more cycles that whatever useful functionality is performed by that object.</a:t>
          </a:r>
          <a:endParaRPr lang="en-GB" sz="1600" dirty="0">
            <a:latin typeface="Arial Narrow" pitchFamily="34" charset="0"/>
          </a:endParaRPr>
        </a:p>
      </dgm:t>
    </dgm:pt>
    <dgm:pt modelId="{C21ED8BC-63AC-4699-B9D9-4B27185FDE73}" type="parTrans" cxnId="{607DEC00-8A8E-4E91-9F04-B050DD11F942}">
      <dgm:prSet/>
      <dgm:spPr/>
      <dgm:t>
        <a:bodyPr/>
        <a:lstStyle/>
        <a:p>
          <a:endParaRPr lang="en-GB"/>
        </a:p>
      </dgm:t>
    </dgm:pt>
    <dgm:pt modelId="{959E3474-FC3F-4B86-BE4F-DAF20A23B014}" type="sibTrans" cxnId="{607DEC00-8A8E-4E91-9F04-B050DD11F942}">
      <dgm:prSet/>
      <dgm:spPr/>
      <dgm:t>
        <a:bodyPr/>
        <a:lstStyle/>
        <a:p>
          <a:endParaRPr lang="en-GB"/>
        </a:p>
      </dgm:t>
    </dgm:pt>
    <dgm:pt modelId="{8D42D96E-46B0-4977-B25F-CC837BAE2FF5}">
      <dgm:prSet/>
      <dgm:spPr>
        <a:solidFill>
          <a:srgbClr val="47899B"/>
        </a:solidFill>
      </dgm:spPr>
      <dgm:t>
        <a:bodyPr/>
        <a:lstStyle/>
        <a:p>
          <a:r>
            <a:rPr lang="en-GB" dirty="0" smtClean="0">
              <a:latin typeface="Arial Narrow" pitchFamily="34" charset="0"/>
            </a:rPr>
            <a:t>Thread creation and destruction introduces an overhead. Frequent and short-lived threads should make use of a thread pool.</a:t>
          </a:r>
          <a:endParaRPr lang="en-GB" dirty="0">
            <a:latin typeface="Arial Narrow" pitchFamily="34" charset="0"/>
          </a:endParaRPr>
        </a:p>
      </dgm:t>
    </dgm:pt>
    <dgm:pt modelId="{4C47C8B2-27E2-4E71-9703-2BBC4D3BC915}" type="parTrans" cxnId="{3EB09882-2918-471A-B134-79A7AB6ADDEC}">
      <dgm:prSet/>
      <dgm:spPr/>
      <dgm:t>
        <a:bodyPr/>
        <a:lstStyle/>
        <a:p>
          <a:endParaRPr lang="en-GB"/>
        </a:p>
      </dgm:t>
    </dgm:pt>
    <dgm:pt modelId="{C2F29CD8-1AC7-429B-88F8-03A66EC77A34}" type="sibTrans" cxnId="{3EB09882-2918-471A-B134-79A7AB6ADDEC}">
      <dgm:prSet/>
      <dgm:spPr/>
      <dgm:t>
        <a:bodyPr/>
        <a:lstStyle/>
        <a:p>
          <a:endParaRPr lang="en-GB"/>
        </a:p>
      </dgm:t>
    </dgm:pt>
    <dgm:pt modelId="{80CC59FB-DAE0-4B1D-A474-9111C16A950E}" type="pres">
      <dgm:prSet presAssocID="{B69C020E-DA5B-4504-8845-41ACDE647C16}" presName="linearFlow" presStyleCnt="0">
        <dgm:presLayoutVars>
          <dgm:dir/>
          <dgm:animLvl val="lvl"/>
          <dgm:resizeHandles/>
        </dgm:presLayoutVars>
      </dgm:prSet>
      <dgm:spPr/>
      <dgm:t>
        <a:bodyPr/>
        <a:lstStyle/>
        <a:p>
          <a:endParaRPr lang="en-GB"/>
        </a:p>
      </dgm:t>
    </dgm:pt>
    <dgm:pt modelId="{4C0C7B5D-6082-4024-AB01-6E09BADB6B1F}" type="pres">
      <dgm:prSet presAssocID="{5A04B0A1-CA9E-4B5F-ADD6-99D7D0C3B05B}" presName="compositeNode" presStyleCnt="0">
        <dgm:presLayoutVars>
          <dgm:bulletEnabled val="1"/>
        </dgm:presLayoutVars>
      </dgm:prSet>
      <dgm:spPr/>
    </dgm:pt>
    <dgm:pt modelId="{9287FD05-07D2-44E2-9ABB-87E9888AA93F}" type="pres">
      <dgm:prSet presAssocID="{5A04B0A1-CA9E-4B5F-ADD6-99D7D0C3B05B}" presName="image" presStyleLbl="fgImgPlace1" presStyleIdx="0" presStyleCnt="4" custLinFactNeighborX="-29180"/>
      <dgm:spPr>
        <a:blipFill rotWithShape="1">
          <a:blip xmlns:r="http://schemas.openxmlformats.org/officeDocument/2006/relationships" r:embed="rId1"/>
          <a:stretch>
            <a:fillRect/>
          </a:stretch>
        </a:blipFill>
        <a:ln>
          <a:noFill/>
        </a:ln>
      </dgm:spPr>
    </dgm:pt>
    <dgm:pt modelId="{DFCBDCED-CA4E-406D-9B38-F86EA465A839}" type="pres">
      <dgm:prSet presAssocID="{5A04B0A1-CA9E-4B5F-ADD6-99D7D0C3B05B}" presName="childNode" presStyleLbl="node1" presStyleIdx="0" presStyleCnt="4" custScaleX="125001">
        <dgm:presLayoutVars>
          <dgm:bulletEnabled val="1"/>
        </dgm:presLayoutVars>
      </dgm:prSet>
      <dgm:spPr/>
      <dgm:t>
        <a:bodyPr/>
        <a:lstStyle/>
        <a:p>
          <a:endParaRPr lang="en-GB"/>
        </a:p>
      </dgm:t>
    </dgm:pt>
    <dgm:pt modelId="{4FC2BC3D-5A5B-40B7-946A-7F0FD7778538}" type="pres">
      <dgm:prSet presAssocID="{5A04B0A1-CA9E-4B5F-ADD6-99D7D0C3B05B}" presName="parentNode" presStyleLbl="revTx" presStyleIdx="0" presStyleCnt="4" custLinFactNeighborX="-58360">
        <dgm:presLayoutVars>
          <dgm:chMax val="0"/>
          <dgm:bulletEnabled val="1"/>
        </dgm:presLayoutVars>
      </dgm:prSet>
      <dgm:spPr/>
      <dgm:t>
        <a:bodyPr/>
        <a:lstStyle/>
        <a:p>
          <a:endParaRPr lang="en-GB"/>
        </a:p>
      </dgm:t>
    </dgm:pt>
    <dgm:pt modelId="{5283BEA1-F734-4C3B-9E5E-BF75808DE8A1}" type="pres">
      <dgm:prSet presAssocID="{6961D534-5F94-4693-8063-FF731049C344}" presName="sibTrans" presStyleCnt="0"/>
      <dgm:spPr/>
    </dgm:pt>
    <dgm:pt modelId="{8F6CBD17-BF60-4513-B0C4-D932C3862F0D}" type="pres">
      <dgm:prSet presAssocID="{FFC9A6B2-5985-454C-A9EA-3124CA4083B1}" presName="compositeNode" presStyleCnt="0">
        <dgm:presLayoutVars>
          <dgm:bulletEnabled val="1"/>
        </dgm:presLayoutVars>
      </dgm:prSet>
      <dgm:spPr/>
    </dgm:pt>
    <dgm:pt modelId="{784D7EB2-5EE0-4D96-88F3-29F973E04711}" type="pres">
      <dgm:prSet presAssocID="{FFC9A6B2-5985-454C-A9EA-3124CA4083B1}" presName="image" presStyleLbl="fgImgPlace1" presStyleIdx="1" presStyleCnt="4" custLinFactNeighborX="-22715"/>
      <dgm:spPr>
        <a:blipFill rotWithShape="1">
          <a:blip xmlns:r="http://schemas.openxmlformats.org/officeDocument/2006/relationships" r:embed="rId2"/>
          <a:stretch>
            <a:fillRect/>
          </a:stretch>
        </a:blipFill>
        <a:ln>
          <a:noFill/>
        </a:ln>
      </dgm:spPr>
    </dgm:pt>
    <dgm:pt modelId="{F32ABD8C-E391-4075-83C4-3689A1141817}" type="pres">
      <dgm:prSet presAssocID="{FFC9A6B2-5985-454C-A9EA-3124CA4083B1}" presName="childNode" presStyleLbl="node1" presStyleIdx="1" presStyleCnt="4" custScaleX="130162">
        <dgm:presLayoutVars>
          <dgm:bulletEnabled val="1"/>
        </dgm:presLayoutVars>
      </dgm:prSet>
      <dgm:spPr/>
      <dgm:t>
        <a:bodyPr/>
        <a:lstStyle/>
        <a:p>
          <a:endParaRPr lang="en-GB"/>
        </a:p>
      </dgm:t>
    </dgm:pt>
    <dgm:pt modelId="{6808719B-9BB3-460F-802A-210003AD5526}" type="pres">
      <dgm:prSet presAssocID="{FFC9A6B2-5985-454C-A9EA-3124CA4083B1}" presName="parentNode" presStyleLbl="revTx" presStyleIdx="1" presStyleCnt="4" custLinFactNeighborX="-73196">
        <dgm:presLayoutVars>
          <dgm:chMax val="0"/>
          <dgm:bulletEnabled val="1"/>
        </dgm:presLayoutVars>
      </dgm:prSet>
      <dgm:spPr/>
      <dgm:t>
        <a:bodyPr/>
        <a:lstStyle/>
        <a:p>
          <a:endParaRPr lang="en-GB"/>
        </a:p>
      </dgm:t>
    </dgm:pt>
    <dgm:pt modelId="{6360E28D-D5C4-48CE-A977-F467CEAA59FE}" type="pres">
      <dgm:prSet presAssocID="{652A89E2-6808-4B91-8F20-2470066535DE}" presName="sibTrans" presStyleCnt="0"/>
      <dgm:spPr/>
    </dgm:pt>
    <dgm:pt modelId="{C32CFDAE-BE63-40A2-B8BD-9C5B74FF78BC}" type="pres">
      <dgm:prSet presAssocID="{8ABB5F7A-3E62-4647-B632-D4039323FA2D}" presName="compositeNode" presStyleCnt="0">
        <dgm:presLayoutVars>
          <dgm:bulletEnabled val="1"/>
        </dgm:presLayoutVars>
      </dgm:prSet>
      <dgm:spPr/>
    </dgm:pt>
    <dgm:pt modelId="{B4515499-D477-4DC5-9BC1-7A49CB064EE8}" type="pres">
      <dgm:prSet presAssocID="{8ABB5F7A-3E62-4647-B632-D4039323FA2D}" presName="image" presStyleLbl="fgImgPlace1" presStyleIdx="2" presStyleCnt="4" custLinFactNeighborX="-22676"/>
      <dgm:spPr>
        <a:blipFill rotWithShape="1">
          <a:blip xmlns:r="http://schemas.openxmlformats.org/officeDocument/2006/relationships" r:embed="rId3"/>
          <a:stretch>
            <a:fillRect/>
          </a:stretch>
        </a:blipFill>
        <a:ln>
          <a:noFill/>
        </a:ln>
      </dgm:spPr>
    </dgm:pt>
    <dgm:pt modelId="{5604E858-2ACD-4126-8B58-7833D236AC06}" type="pres">
      <dgm:prSet presAssocID="{8ABB5F7A-3E62-4647-B632-D4039323FA2D}" presName="childNode" presStyleLbl="node1" presStyleIdx="2" presStyleCnt="4" custScaleX="131811">
        <dgm:presLayoutVars>
          <dgm:bulletEnabled val="1"/>
        </dgm:presLayoutVars>
      </dgm:prSet>
      <dgm:spPr/>
      <dgm:t>
        <a:bodyPr/>
        <a:lstStyle/>
        <a:p>
          <a:endParaRPr lang="en-GB"/>
        </a:p>
      </dgm:t>
    </dgm:pt>
    <dgm:pt modelId="{1ADCE42B-2FED-4D93-A1AB-D5C064180A1D}" type="pres">
      <dgm:prSet presAssocID="{8ABB5F7A-3E62-4647-B632-D4039323FA2D}" presName="parentNode" presStyleLbl="revTx" presStyleIdx="2" presStyleCnt="4" custLinFactNeighborX="-73119">
        <dgm:presLayoutVars>
          <dgm:chMax val="0"/>
          <dgm:bulletEnabled val="1"/>
        </dgm:presLayoutVars>
      </dgm:prSet>
      <dgm:spPr/>
      <dgm:t>
        <a:bodyPr/>
        <a:lstStyle/>
        <a:p>
          <a:endParaRPr lang="en-GB"/>
        </a:p>
      </dgm:t>
    </dgm:pt>
    <dgm:pt modelId="{6385A2B0-C784-46B2-8D6C-26CE30D60C9D}" type="pres">
      <dgm:prSet presAssocID="{A3FCA5E8-18A3-44DC-B8D3-E29682276AF4}" presName="sibTrans" presStyleCnt="0"/>
      <dgm:spPr/>
    </dgm:pt>
    <dgm:pt modelId="{C9BA1180-30FE-4ECA-BD06-32A35EE1D69B}" type="pres">
      <dgm:prSet presAssocID="{222CF125-C5FE-46C5-B9FA-1B36AF8414E3}" presName="compositeNode" presStyleCnt="0">
        <dgm:presLayoutVars>
          <dgm:bulletEnabled val="1"/>
        </dgm:presLayoutVars>
      </dgm:prSet>
      <dgm:spPr/>
    </dgm:pt>
    <dgm:pt modelId="{543E278C-8046-43F5-A387-77BD02F6847D}" type="pres">
      <dgm:prSet presAssocID="{222CF125-C5FE-46C5-B9FA-1B36AF8414E3}" presName="image" presStyleLbl="fgImgPlace1" presStyleIdx="3" presStyleCnt="4" custLinFactNeighborX="-24691"/>
      <dgm:spPr>
        <a:blipFill rotWithShape="1">
          <a:blip xmlns:r="http://schemas.openxmlformats.org/officeDocument/2006/relationships" r:embed="rId4"/>
          <a:stretch>
            <a:fillRect/>
          </a:stretch>
        </a:blipFill>
        <a:ln>
          <a:noFill/>
        </a:ln>
      </dgm:spPr>
    </dgm:pt>
    <dgm:pt modelId="{2F529B5C-2633-4051-9E35-BFC79AB54813}" type="pres">
      <dgm:prSet presAssocID="{222CF125-C5FE-46C5-B9FA-1B36AF8414E3}" presName="childNode" presStyleLbl="node1" presStyleIdx="3" presStyleCnt="4" custScaleX="130715">
        <dgm:presLayoutVars>
          <dgm:bulletEnabled val="1"/>
        </dgm:presLayoutVars>
      </dgm:prSet>
      <dgm:spPr/>
      <dgm:t>
        <a:bodyPr/>
        <a:lstStyle/>
        <a:p>
          <a:endParaRPr lang="en-GB"/>
        </a:p>
      </dgm:t>
    </dgm:pt>
    <dgm:pt modelId="{9FB96DC5-9285-44E5-A997-DBE712A7140B}" type="pres">
      <dgm:prSet presAssocID="{222CF125-C5FE-46C5-B9FA-1B36AF8414E3}" presName="parentNode" presStyleLbl="revTx" presStyleIdx="3" presStyleCnt="4" custLinFactNeighborX="-77149">
        <dgm:presLayoutVars>
          <dgm:chMax val="0"/>
          <dgm:bulletEnabled val="1"/>
        </dgm:presLayoutVars>
      </dgm:prSet>
      <dgm:spPr/>
      <dgm:t>
        <a:bodyPr/>
        <a:lstStyle/>
        <a:p>
          <a:endParaRPr lang="en-GB"/>
        </a:p>
      </dgm:t>
    </dgm:pt>
  </dgm:ptLst>
  <dgm:cxnLst>
    <dgm:cxn modelId="{761C8A4D-B1AD-4793-8904-96E66ECFC91E}" type="presOf" srcId="{8ACE5181-E733-48AF-BF2D-2862B84A615E}" destId="{5604E858-2ACD-4126-8B58-7833D236AC06}" srcOrd="0" destOrd="0" presId="urn:microsoft.com/office/officeart/2005/8/layout/hList2"/>
    <dgm:cxn modelId="{82694B01-5FAA-4BA2-A1D4-68259DA9E22E}" srcId="{5A04B0A1-CA9E-4B5F-ADD6-99D7D0C3B05B}" destId="{5737B4CD-4053-433F-A3F6-A9732273ED65}" srcOrd="0" destOrd="0" parTransId="{900D91F9-191A-4056-BF4C-C5EF11E0FF4D}" sibTransId="{D913495A-A23A-48A7-BF7F-2EB38C38091A}"/>
    <dgm:cxn modelId="{ABB330EF-1392-4E05-A437-45BC58620462}" type="presOf" srcId="{5737B4CD-4053-433F-A3F6-A9732273ED65}" destId="{DFCBDCED-CA4E-406D-9B38-F86EA465A839}" srcOrd="0" destOrd="0" presId="urn:microsoft.com/office/officeart/2005/8/layout/hList2"/>
    <dgm:cxn modelId="{7EA91C8A-AA9B-4C47-882F-363482613A66}" type="presOf" srcId="{5A04B0A1-CA9E-4B5F-ADD6-99D7D0C3B05B}" destId="{4FC2BC3D-5A5B-40B7-946A-7F0FD7778538}" srcOrd="0" destOrd="0" presId="urn:microsoft.com/office/officeart/2005/8/layout/hList2"/>
    <dgm:cxn modelId="{CCC67FF2-A766-49F1-B499-2C7166FA0F2D}" srcId="{B69C020E-DA5B-4504-8845-41ACDE647C16}" destId="{222CF125-C5FE-46C5-B9FA-1B36AF8414E3}" srcOrd="3" destOrd="0" parTransId="{B0A1CD97-7F48-4B00-A8CF-405F3E05AF9F}" sibTransId="{1C4AB298-4F23-45DC-9FF2-AAAA29BA357D}"/>
    <dgm:cxn modelId="{05B443C3-1AA3-4842-AF1F-34A02A07C364}" srcId="{B69C020E-DA5B-4504-8845-41ACDE647C16}" destId="{FFC9A6B2-5985-454C-A9EA-3124CA4083B1}" srcOrd="1" destOrd="0" parTransId="{41F6C8D7-4776-4989-862D-7CF6F087872F}" sibTransId="{652A89E2-6808-4B91-8F20-2470066535DE}"/>
    <dgm:cxn modelId="{36C34F23-DD4D-4793-8472-EB4AF5481349}" type="presOf" srcId="{8D42D96E-46B0-4977-B25F-CC837BAE2FF5}" destId="{2F529B5C-2633-4051-9E35-BFC79AB54813}" srcOrd="0" destOrd="0" presId="urn:microsoft.com/office/officeart/2005/8/layout/hList2"/>
    <dgm:cxn modelId="{5F4FA6C0-778C-4782-B8A2-ACF8AB2BC7F3}" type="presOf" srcId="{8ABB5F7A-3E62-4647-B632-D4039323FA2D}" destId="{1ADCE42B-2FED-4D93-A1AB-D5C064180A1D}" srcOrd="0" destOrd="0" presId="urn:microsoft.com/office/officeart/2005/8/layout/hList2"/>
    <dgm:cxn modelId="{638FE12F-988D-47A6-9612-DAB5C6536D14}" type="presOf" srcId="{222CF125-C5FE-46C5-B9FA-1B36AF8414E3}" destId="{9FB96DC5-9285-44E5-A997-DBE712A7140B}" srcOrd="0" destOrd="0" presId="urn:microsoft.com/office/officeart/2005/8/layout/hList2"/>
    <dgm:cxn modelId="{8E567EFC-D278-4A90-AAAD-076D111E925E}" type="presOf" srcId="{B69C020E-DA5B-4504-8845-41ACDE647C16}" destId="{80CC59FB-DAE0-4B1D-A474-9111C16A950E}" srcOrd="0" destOrd="0" presId="urn:microsoft.com/office/officeart/2005/8/layout/hList2"/>
    <dgm:cxn modelId="{B49058A2-4124-4FD2-A3F6-0DD7C98CF927}" srcId="{FFC9A6B2-5985-454C-A9EA-3124CA4083B1}" destId="{F3F21473-6FAB-4428-AC57-FBE842C8B997}" srcOrd="0" destOrd="0" parTransId="{D4C42E79-991B-42C0-B6A3-9052C6E5CC59}" sibTransId="{F2ECA615-FD5A-45F6-9D51-C6E3868648AB}"/>
    <dgm:cxn modelId="{EBABD565-EF79-40F9-BB98-F2DE0BDA5595}" srcId="{B69C020E-DA5B-4504-8845-41ACDE647C16}" destId="{5A04B0A1-CA9E-4B5F-ADD6-99D7D0C3B05B}" srcOrd="0" destOrd="0" parTransId="{8FC06673-4EEB-4ED6-94DD-94E3678E5068}" sibTransId="{6961D534-5F94-4693-8063-FF731049C344}"/>
    <dgm:cxn modelId="{531EDEF4-22B7-423D-BFB8-987C56FF5F5D}" type="presOf" srcId="{FFC9A6B2-5985-454C-A9EA-3124CA4083B1}" destId="{6808719B-9BB3-460F-802A-210003AD5526}" srcOrd="0" destOrd="0" presId="urn:microsoft.com/office/officeart/2005/8/layout/hList2"/>
    <dgm:cxn modelId="{CDA88A9E-1A5D-415D-96D6-C25F616CB68D}" type="presOf" srcId="{F3F21473-6FAB-4428-AC57-FBE842C8B997}" destId="{F32ABD8C-E391-4075-83C4-3689A1141817}" srcOrd="0" destOrd="0" presId="urn:microsoft.com/office/officeart/2005/8/layout/hList2"/>
    <dgm:cxn modelId="{607DEC00-8A8E-4E91-9F04-B050DD11F942}" srcId="{8ABB5F7A-3E62-4647-B632-D4039323FA2D}" destId="{8ACE5181-E733-48AF-BF2D-2862B84A615E}" srcOrd="0" destOrd="0" parTransId="{C21ED8BC-63AC-4699-B9D9-4B27185FDE73}" sibTransId="{959E3474-FC3F-4B86-BE4F-DAF20A23B014}"/>
    <dgm:cxn modelId="{3EB09882-2918-471A-B134-79A7AB6ADDEC}" srcId="{222CF125-C5FE-46C5-B9FA-1B36AF8414E3}" destId="{8D42D96E-46B0-4977-B25F-CC837BAE2FF5}" srcOrd="0" destOrd="0" parTransId="{4C47C8B2-27E2-4E71-9703-2BBC4D3BC915}" sibTransId="{C2F29CD8-1AC7-429B-88F8-03A66EC77A34}"/>
    <dgm:cxn modelId="{40AA9A35-3ADA-4FA7-A447-A20AD298703F}" srcId="{B69C020E-DA5B-4504-8845-41ACDE647C16}" destId="{8ABB5F7A-3E62-4647-B632-D4039323FA2D}" srcOrd="2" destOrd="0" parTransId="{2B81C457-E9A0-4D00-9AFA-FD72EB323247}" sibTransId="{A3FCA5E8-18A3-44DC-B8D3-E29682276AF4}"/>
    <dgm:cxn modelId="{7F3C702D-E0B7-44C0-8B54-589E69CBFB64}" type="presParOf" srcId="{80CC59FB-DAE0-4B1D-A474-9111C16A950E}" destId="{4C0C7B5D-6082-4024-AB01-6E09BADB6B1F}" srcOrd="0" destOrd="0" presId="urn:microsoft.com/office/officeart/2005/8/layout/hList2"/>
    <dgm:cxn modelId="{7DAD9511-8704-44A5-B2C5-C68B895825B0}" type="presParOf" srcId="{4C0C7B5D-6082-4024-AB01-6E09BADB6B1F}" destId="{9287FD05-07D2-44E2-9ABB-87E9888AA93F}" srcOrd="0" destOrd="0" presId="urn:microsoft.com/office/officeart/2005/8/layout/hList2"/>
    <dgm:cxn modelId="{7819D060-278E-4723-89F6-94D79ECBE5D7}" type="presParOf" srcId="{4C0C7B5D-6082-4024-AB01-6E09BADB6B1F}" destId="{DFCBDCED-CA4E-406D-9B38-F86EA465A839}" srcOrd="1" destOrd="0" presId="urn:microsoft.com/office/officeart/2005/8/layout/hList2"/>
    <dgm:cxn modelId="{05193F19-C98F-4DE0-BE61-C13B360284C5}" type="presParOf" srcId="{4C0C7B5D-6082-4024-AB01-6E09BADB6B1F}" destId="{4FC2BC3D-5A5B-40B7-946A-7F0FD7778538}" srcOrd="2" destOrd="0" presId="urn:microsoft.com/office/officeart/2005/8/layout/hList2"/>
    <dgm:cxn modelId="{0724A785-C161-423B-AB95-9852862238AA}" type="presParOf" srcId="{80CC59FB-DAE0-4B1D-A474-9111C16A950E}" destId="{5283BEA1-F734-4C3B-9E5E-BF75808DE8A1}" srcOrd="1" destOrd="0" presId="urn:microsoft.com/office/officeart/2005/8/layout/hList2"/>
    <dgm:cxn modelId="{FA51D0E8-B548-4790-9C0E-F1D7209359D9}" type="presParOf" srcId="{80CC59FB-DAE0-4B1D-A474-9111C16A950E}" destId="{8F6CBD17-BF60-4513-B0C4-D932C3862F0D}" srcOrd="2" destOrd="0" presId="urn:microsoft.com/office/officeart/2005/8/layout/hList2"/>
    <dgm:cxn modelId="{3B7573D3-C29C-4791-A399-9758432A39F3}" type="presParOf" srcId="{8F6CBD17-BF60-4513-B0C4-D932C3862F0D}" destId="{784D7EB2-5EE0-4D96-88F3-29F973E04711}" srcOrd="0" destOrd="0" presId="urn:microsoft.com/office/officeart/2005/8/layout/hList2"/>
    <dgm:cxn modelId="{4D43E345-3FA7-42B2-BD5F-68A09EB6B2CD}" type="presParOf" srcId="{8F6CBD17-BF60-4513-B0C4-D932C3862F0D}" destId="{F32ABD8C-E391-4075-83C4-3689A1141817}" srcOrd="1" destOrd="0" presId="urn:microsoft.com/office/officeart/2005/8/layout/hList2"/>
    <dgm:cxn modelId="{041FE49F-DDB4-44C3-BA8E-129F8D5C6DFD}" type="presParOf" srcId="{8F6CBD17-BF60-4513-B0C4-D932C3862F0D}" destId="{6808719B-9BB3-460F-802A-210003AD5526}" srcOrd="2" destOrd="0" presId="urn:microsoft.com/office/officeart/2005/8/layout/hList2"/>
    <dgm:cxn modelId="{A5CFF30C-9A04-4D67-AEF2-B28F0272AABB}" type="presParOf" srcId="{80CC59FB-DAE0-4B1D-A474-9111C16A950E}" destId="{6360E28D-D5C4-48CE-A977-F467CEAA59FE}" srcOrd="3" destOrd="0" presId="urn:microsoft.com/office/officeart/2005/8/layout/hList2"/>
    <dgm:cxn modelId="{72EEC726-B3F6-437E-BC66-8D6FAA4DDB48}" type="presParOf" srcId="{80CC59FB-DAE0-4B1D-A474-9111C16A950E}" destId="{C32CFDAE-BE63-40A2-B8BD-9C5B74FF78BC}" srcOrd="4" destOrd="0" presId="urn:microsoft.com/office/officeart/2005/8/layout/hList2"/>
    <dgm:cxn modelId="{154A36E9-7593-4C6A-B569-D9EE91FF3A36}" type="presParOf" srcId="{C32CFDAE-BE63-40A2-B8BD-9C5B74FF78BC}" destId="{B4515499-D477-4DC5-9BC1-7A49CB064EE8}" srcOrd="0" destOrd="0" presId="urn:microsoft.com/office/officeart/2005/8/layout/hList2"/>
    <dgm:cxn modelId="{343B5115-4A86-4A6D-8152-26F6523A7778}" type="presParOf" srcId="{C32CFDAE-BE63-40A2-B8BD-9C5B74FF78BC}" destId="{5604E858-2ACD-4126-8B58-7833D236AC06}" srcOrd="1" destOrd="0" presId="urn:microsoft.com/office/officeart/2005/8/layout/hList2"/>
    <dgm:cxn modelId="{BC7F2327-05D6-45B2-904C-B963036CD332}" type="presParOf" srcId="{C32CFDAE-BE63-40A2-B8BD-9C5B74FF78BC}" destId="{1ADCE42B-2FED-4D93-A1AB-D5C064180A1D}" srcOrd="2" destOrd="0" presId="urn:microsoft.com/office/officeart/2005/8/layout/hList2"/>
    <dgm:cxn modelId="{0AD25E0B-1C94-4D23-8A83-C2AB7E1C2097}" type="presParOf" srcId="{80CC59FB-DAE0-4B1D-A474-9111C16A950E}" destId="{6385A2B0-C784-46B2-8D6C-26CE30D60C9D}" srcOrd="5" destOrd="0" presId="urn:microsoft.com/office/officeart/2005/8/layout/hList2"/>
    <dgm:cxn modelId="{DF69CABE-9F2B-4772-AC8A-C546FCD0ABD1}" type="presParOf" srcId="{80CC59FB-DAE0-4B1D-A474-9111C16A950E}" destId="{C9BA1180-30FE-4ECA-BD06-32A35EE1D69B}" srcOrd="6" destOrd="0" presId="urn:microsoft.com/office/officeart/2005/8/layout/hList2"/>
    <dgm:cxn modelId="{5309FAA2-F2C4-499A-A5B1-B55CED027707}" type="presParOf" srcId="{C9BA1180-30FE-4ECA-BD06-32A35EE1D69B}" destId="{543E278C-8046-43F5-A387-77BD02F6847D}" srcOrd="0" destOrd="0" presId="urn:microsoft.com/office/officeart/2005/8/layout/hList2"/>
    <dgm:cxn modelId="{FB5FDFDE-86D5-4195-B7D1-0EE265BBCC73}" type="presParOf" srcId="{C9BA1180-30FE-4ECA-BD06-32A35EE1D69B}" destId="{2F529B5C-2633-4051-9E35-BFC79AB54813}" srcOrd="1" destOrd="0" presId="urn:microsoft.com/office/officeart/2005/8/layout/hList2"/>
    <dgm:cxn modelId="{AA356A37-449E-4C32-A9A7-9A906661A21E}" type="presParOf" srcId="{C9BA1180-30FE-4ECA-BD06-32A35EE1D69B}" destId="{9FB96DC5-9285-44E5-A997-DBE712A7140B}"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DD9B9B-D8FE-409C-B8BF-65411F3CEDDE}" type="datetimeFigureOut">
              <a:rPr lang="en-GB" smtClean="0"/>
              <a:t>14/01/2015</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460687-CB50-4C61-B502-E8FA3905E6C5}" type="slidenum">
              <a:rPr lang="en-GB" smtClean="0"/>
              <a:t>‹#›</a:t>
            </a:fld>
            <a:endParaRPr lang="en-GB"/>
          </a:p>
        </p:txBody>
      </p:sp>
    </p:spTree>
    <p:extLst>
      <p:ext uri="{BB962C8B-B14F-4D97-AF65-F5344CB8AC3E}">
        <p14:creationId xmlns:p14="http://schemas.microsoft.com/office/powerpoint/2010/main" val="370577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A8ADFD5B-A66C-449C-B6E8-FB716D07777D}" type="datetimeFigureOut">
              <a:rPr lang="en-US" smtClean="0"/>
              <a:pPr/>
              <a:t>1/14/2015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extLst/>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extLst/>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CA5D3BF3-D352-46FC-8343-31F56E6730EA}" type="slidenum">
              <a:rPr lang="en-US" smtClean="0"/>
              <a:pPr/>
              <a:t>‹#›</a:t>
            </a:fld>
            <a:endParaRPr lang="en-US"/>
          </a:p>
        </p:txBody>
      </p:sp>
    </p:spTree>
    <p:extLst>
      <p:ext uri="{BB962C8B-B14F-4D97-AF65-F5344CB8AC3E}">
        <p14:creationId xmlns:p14="http://schemas.microsoft.com/office/powerpoint/2010/main" val="116014524"/>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extLst/>
          </a:lstStyle>
          <a:p>
            <a:endParaRPr lang="en-US"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1</a:t>
            </a:fld>
            <a:endParaRPr lang="en-US" dirty="0"/>
          </a:p>
        </p:txBody>
      </p:sp>
    </p:spTree>
    <p:extLst>
      <p:ext uri="{BB962C8B-B14F-4D97-AF65-F5344CB8AC3E}">
        <p14:creationId xmlns:p14="http://schemas.microsoft.com/office/powerpoint/2010/main" val="3277526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Lazy Evaluation is about removing computations that are not always necessary. Useless computations are about those computations that are never necessary. Eliminate any such code with extreme prejudice.</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13</a:t>
            </a:fld>
            <a:endParaRPr lang="en-US"/>
          </a:p>
        </p:txBody>
      </p:sp>
    </p:spTree>
    <p:extLst>
      <p:ext uri="{BB962C8B-B14F-4D97-AF65-F5344CB8AC3E}">
        <p14:creationId xmlns:p14="http://schemas.microsoft.com/office/powerpoint/2010/main" val="1021131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Where conditional expressions consist of several logically combined </a:t>
            </a:r>
            <a:r>
              <a:rPr lang="en-GB" sz="1200" kern="1200" dirty="0" err="1" smtClean="0">
                <a:solidFill>
                  <a:schemeClr val="tx1"/>
                </a:solidFill>
                <a:effectLst/>
                <a:latin typeface="+mn-lt"/>
                <a:ea typeface="+mn-ea"/>
                <a:cs typeface="+mn-cs"/>
              </a:rPr>
              <a:t>subexpressions</a:t>
            </a:r>
            <a:r>
              <a:rPr lang="en-GB" sz="1200" kern="1200" dirty="0" smtClean="0">
                <a:solidFill>
                  <a:schemeClr val="tx1"/>
                </a:solidFill>
                <a:effectLst/>
                <a:latin typeface="+mn-lt"/>
                <a:ea typeface="+mn-ea"/>
                <a:cs typeface="+mn-cs"/>
              </a:rPr>
              <a:t> the evaluation order is important to consider. Consider:</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if (e1 || e2) {...} </a:t>
            </a:r>
          </a:p>
          <a:p>
            <a:r>
              <a:rPr lang="en-GB" sz="1200" kern="1200" dirty="0" smtClean="0">
                <a:solidFill>
                  <a:schemeClr val="tx1"/>
                </a:solidFill>
                <a:effectLst/>
                <a:latin typeface="+mn-lt"/>
                <a:ea typeface="+mn-ea"/>
                <a:cs typeface="+mn-cs"/>
              </a:rPr>
              <a:t>// If e1 evaluates to true, consideration stops. If e1 evaluates to false, then e2 is evaluated.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if (e1 &amp;&amp; e2) {...}</a:t>
            </a:r>
          </a:p>
          <a:p>
            <a:r>
              <a:rPr lang="en-GB" sz="1200" kern="1200" dirty="0" smtClean="0">
                <a:solidFill>
                  <a:schemeClr val="tx1"/>
                </a:solidFill>
                <a:effectLst/>
                <a:latin typeface="+mn-lt"/>
                <a:ea typeface="+mn-ea"/>
                <a:cs typeface="+mn-cs"/>
              </a:rPr>
              <a:t>// If e1 evaluates to false, consideration stops. If e1 evaluates to true, then e2 is evaluated. </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15</a:t>
            </a:fld>
            <a:endParaRPr lang="en-US"/>
          </a:p>
        </p:txBody>
      </p:sp>
    </p:spTree>
    <p:extLst>
      <p:ext uri="{BB962C8B-B14F-4D97-AF65-F5344CB8AC3E}">
        <p14:creationId xmlns:p14="http://schemas.microsoft.com/office/powerpoint/2010/main" val="1929589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Which comes first depends upon the evaluative cost of both and the probability that it will evaluate to true.</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For OR</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If e1 and e2 are equally likely to evaluate to TRUE, then the </a:t>
            </a:r>
            <a:r>
              <a:rPr lang="en-GB" sz="1200" kern="1200" dirty="0" err="1" smtClean="0">
                <a:solidFill>
                  <a:schemeClr val="tx1"/>
                </a:solidFill>
                <a:effectLst/>
                <a:latin typeface="+mn-lt"/>
                <a:ea typeface="+mn-ea"/>
                <a:cs typeface="+mn-cs"/>
              </a:rPr>
              <a:t>subexpression</a:t>
            </a:r>
            <a:r>
              <a:rPr lang="en-GB" sz="1200" kern="1200" dirty="0" smtClean="0">
                <a:solidFill>
                  <a:schemeClr val="tx1"/>
                </a:solidFill>
                <a:effectLst/>
                <a:latin typeface="+mn-lt"/>
                <a:ea typeface="+mn-ea"/>
                <a:cs typeface="+mn-cs"/>
              </a:rPr>
              <a:t> with the smaller</a:t>
            </a:r>
          </a:p>
          <a:p>
            <a:r>
              <a:rPr lang="en-GB" sz="1200" kern="1200" dirty="0" smtClean="0">
                <a:solidFill>
                  <a:schemeClr val="tx1"/>
                </a:solidFill>
                <a:effectLst/>
                <a:latin typeface="+mn-lt"/>
                <a:ea typeface="+mn-ea"/>
                <a:cs typeface="+mn-cs"/>
              </a:rPr>
              <a:t>computational cost should be placed first in the evaluation order. If, on the other hand, e1 and e2 are of</a:t>
            </a:r>
          </a:p>
          <a:p>
            <a:r>
              <a:rPr lang="en-GB" sz="1200" kern="1200" dirty="0" smtClean="0">
                <a:solidFill>
                  <a:schemeClr val="tx1"/>
                </a:solidFill>
                <a:effectLst/>
                <a:latin typeface="+mn-lt"/>
                <a:ea typeface="+mn-ea"/>
                <a:cs typeface="+mn-cs"/>
              </a:rPr>
              <a:t>equal computational cost, then the one most likely to evaluate to TRUE should appear first.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For AND</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If e1 and e2 are equally likely to evaluate to FALSE, then the </a:t>
            </a:r>
            <a:r>
              <a:rPr lang="en-GB" sz="1200" kern="1200" dirty="0" err="1" smtClean="0">
                <a:solidFill>
                  <a:schemeClr val="tx1"/>
                </a:solidFill>
                <a:effectLst/>
                <a:latin typeface="+mn-lt"/>
                <a:ea typeface="+mn-ea"/>
                <a:cs typeface="+mn-cs"/>
              </a:rPr>
              <a:t>subexpression</a:t>
            </a:r>
            <a:r>
              <a:rPr lang="en-GB" sz="1200" kern="1200" dirty="0" smtClean="0">
                <a:solidFill>
                  <a:schemeClr val="tx1"/>
                </a:solidFill>
                <a:effectLst/>
                <a:latin typeface="+mn-lt"/>
                <a:ea typeface="+mn-ea"/>
                <a:cs typeface="+mn-cs"/>
              </a:rPr>
              <a:t> with the smaller</a:t>
            </a:r>
          </a:p>
          <a:p>
            <a:r>
              <a:rPr lang="en-GB" sz="1200" kern="1200" dirty="0" smtClean="0">
                <a:solidFill>
                  <a:schemeClr val="tx1"/>
                </a:solidFill>
                <a:effectLst/>
                <a:latin typeface="+mn-lt"/>
                <a:ea typeface="+mn-ea"/>
                <a:cs typeface="+mn-cs"/>
              </a:rPr>
              <a:t>computational cost should be placed first in the evaluation order. If, on the other hand, e1 and e2 are of</a:t>
            </a:r>
          </a:p>
          <a:p>
            <a:r>
              <a:rPr lang="en-GB" sz="1200" kern="1200" dirty="0" smtClean="0">
                <a:solidFill>
                  <a:schemeClr val="tx1"/>
                </a:solidFill>
                <a:effectLst/>
                <a:latin typeface="+mn-lt"/>
                <a:ea typeface="+mn-ea"/>
                <a:cs typeface="+mn-cs"/>
              </a:rPr>
              <a:t>equal computational cost, then the one most likely to evaluate to FALSE should appear first.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16</a:t>
            </a:fld>
            <a:endParaRPr lang="en-US"/>
          </a:p>
        </p:txBody>
      </p:sp>
    </p:spTree>
    <p:extLst>
      <p:ext uri="{BB962C8B-B14F-4D97-AF65-F5344CB8AC3E}">
        <p14:creationId xmlns:p14="http://schemas.microsoft.com/office/powerpoint/2010/main" val="1929589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The 80-20 rule has many applications to software development. For example, about 80% of a typical use case will traverse only about 20% of the source code, and about 80% of the CPU time will be spent in about 20% of the functions.</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The actual percentage values are irrelevant –the notions of the common path of execution and the existence of performance bottlenecks is very relevant.</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3</a:t>
            </a:fld>
            <a:endParaRPr lang="en-US" dirty="0"/>
          </a:p>
        </p:txBody>
      </p:sp>
    </p:spTree>
    <p:extLst>
      <p:ext uri="{BB962C8B-B14F-4D97-AF65-F5344CB8AC3E}">
        <p14:creationId xmlns:p14="http://schemas.microsoft.com/office/powerpoint/2010/main" val="2321790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Consider:</a:t>
            </a:r>
          </a:p>
          <a:p>
            <a:r>
              <a:rPr lang="en-GB" sz="1200" kern="1200" dirty="0" smtClean="0">
                <a:solidFill>
                  <a:schemeClr val="tx1"/>
                </a:solidFill>
                <a:effectLst/>
                <a:latin typeface="+mn-lt"/>
                <a:ea typeface="+mn-ea"/>
                <a:cs typeface="+mn-cs"/>
              </a:rPr>
              <a:t>for (</a:t>
            </a:r>
            <a:r>
              <a:rPr lang="en-GB" sz="1200" kern="1200" dirty="0" err="1" smtClean="0">
                <a:solidFill>
                  <a:schemeClr val="tx1"/>
                </a:solidFill>
                <a:effectLst/>
                <a:latin typeface="+mn-lt"/>
                <a:ea typeface="+mn-ea"/>
                <a:cs typeface="+mn-cs"/>
              </a:rPr>
              <a:t>i</a:t>
            </a:r>
            <a:r>
              <a:rPr lang="en-GB" sz="1200" kern="1200" dirty="0" smtClean="0">
                <a:solidFill>
                  <a:schemeClr val="tx1"/>
                </a:solidFill>
                <a:effectLst/>
                <a:latin typeface="+mn-lt"/>
                <a:ea typeface="+mn-ea"/>
                <a:cs typeface="+mn-cs"/>
              </a:rPr>
              <a:t> = 0; </a:t>
            </a:r>
            <a:r>
              <a:rPr lang="en-GB" sz="1200" kern="1200" dirty="0" err="1" smtClean="0">
                <a:solidFill>
                  <a:schemeClr val="tx1"/>
                </a:solidFill>
                <a:effectLst/>
                <a:latin typeface="+mn-lt"/>
                <a:ea typeface="+mn-ea"/>
                <a:cs typeface="+mn-cs"/>
              </a:rPr>
              <a:t>i</a:t>
            </a:r>
            <a:r>
              <a:rPr lang="en-GB" sz="1200" kern="1200" dirty="0" smtClean="0">
                <a:solidFill>
                  <a:schemeClr val="tx1"/>
                </a:solidFill>
                <a:effectLst/>
                <a:latin typeface="+mn-lt"/>
                <a:ea typeface="+mn-ea"/>
                <a:cs typeface="+mn-cs"/>
              </a:rPr>
              <a:t> &lt; 100; </a:t>
            </a:r>
            <a:r>
              <a:rPr lang="en-GB" sz="1200" kern="1200" dirty="0" err="1" smtClean="0">
                <a:solidFill>
                  <a:schemeClr val="tx1"/>
                </a:solidFill>
                <a:effectLst/>
                <a:latin typeface="+mn-lt"/>
                <a:ea typeface="+mn-ea"/>
                <a:cs typeface="+mn-cs"/>
              </a:rPr>
              <a:t>i</a:t>
            </a:r>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a[</a:t>
            </a:r>
            <a:r>
              <a:rPr lang="en-GB" sz="1200" kern="1200" dirty="0" err="1" smtClean="0">
                <a:solidFill>
                  <a:schemeClr val="tx1"/>
                </a:solidFill>
                <a:effectLst/>
                <a:latin typeface="+mn-lt"/>
                <a:ea typeface="+mn-ea"/>
                <a:cs typeface="+mn-cs"/>
              </a:rPr>
              <a:t>i</a:t>
            </a:r>
            <a:r>
              <a:rPr lang="en-GB" sz="1200" kern="1200" dirty="0" smtClean="0">
                <a:solidFill>
                  <a:schemeClr val="tx1"/>
                </a:solidFill>
                <a:effectLst/>
                <a:latin typeface="+mn-lt"/>
                <a:ea typeface="+mn-ea"/>
                <a:cs typeface="+mn-cs"/>
              </a:rPr>
              <a:t>] = m*n;</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m*n is computed every iteration and should be moved outside of the loop to avoid redundant computation (routinely done by a decent optimising compiler)</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As another example:</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for(... ;!done;... ) {</a:t>
            </a:r>
          </a:p>
          <a:p>
            <a:r>
              <a:rPr lang="en-GB" sz="1200" kern="1200" dirty="0" smtClean="0">
                <a:solidFill>
                  <a:schemeClr val="tx1"/>
                </a:solidFill>
                <a:effectLst/>
                <a:latin typeface="+mn-lt"/>
                <a:ea typeface="+mn-ea"/>
                <a:cs typeface="+mn-cs"/>
              </a:rPr>
              <a:t>result = </a:t>
            </a:r>
            <a:r>
              <a:rPr lang="en-GB" sz="1200" kern="1200" dirty="0" err="1" smtClean="0">
                <a:solidFill>
                  <a:schemeClr val="tx1"/>
                </a:solidFill>
                <a:effectLst/>
                <a:latin typeface="+mn-lt"/>
                <a:ea typeface="+mn-ea"/>
                <a:cs typeface="+mn-cs"/>
              </a:rPr>
              <a:t>someFunction</a:t>
            </a:r>
            <a:r>
              <a:rPr lang="en-GB" sz="1200" kern="1200" dirty="0" smtClean="0">
                <a:solidFill>
                  <a:schemeClr val="tx1"/>
                </a:solidFill>
                <a:effectLst/>
                <a:latin typeface="+mn-lt"/>
                <a:ea typeface="+mn-ea"/>
                <a:cs typeface="+mn-cs"/>
              </a:rPr>
              <a:t>(arg1, </a:t>
            </a:r>
            <a:r>
              <a:rPr lang="en-GB" sz="1200" kern="1200" dirty="0" err="1" smtClean="0">
                <a:solidFill>
                  <a:schemeClr val="tx1"/>
                </a:solidFill>
                <a:effectLst/>
                <a:latin typeface="+mn-lt"/>
                <a:ea typeface="+mn-ea"/>
                <a:cs typeface="+mn-cs"/>
              </a:rPr>
              <a:t>someFunctionThatWillReturnAFixedValue</a:t>
            </a:r>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Here it may not be so easy for the compiler to identify that the returned argument will not change across the loop.</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Both are examples of </a:t>
            </a:r>
            <a:r>
              <a:rPr lang="en-GB" sz="1200" kern="1200" dirty="0" err="1" smtClean="0">
                <a:solidFill>
                  <a:schemeClr val="tx1"/>
                </a:solidFill>
                <a:effectLst/>
                <a:latin typeface="+mn-lt"/>
                <a:ea typeface="+mn-ea"/>
                <a:cs typeface="+mn-cs"/>
              </a:rPr>
              <a:t>recomputing</a:t>
            </a:r>
            <a:r>
              <a:rPr lang="en-GB" sz="1200" kern="1200" dirty="0" smtClean="0">
                <a:solidFill>
                  <a:schemeClr val="tx1"/>
                </a:solidFill>
                <a:effectLst/>
                <a:latin typeface="+mn-lt"/>
                <a:ea typeface="+mn-ea"/>
                <a:cs typeface="+mn-cs"/>
              </a:rPr>
              <a:t> something that we already know.</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5</a:t>
            </a:fld>
            <a:endParaRPr lang="en-US"/>
          </a:p>
        </p:txBody>
      </p:sp>
    </p:spTree>
    <p:extLst>
      <p:ext uri="{BB962C8B-B14F-4D97-AF65-F5344CB8AC3E}">
        <p14:creationId xmlns:p14="http://schemas.microsoft.com/office/powerpoint/2010/main" val="124618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Consider:</a:t>
            </a:r>
          </a:p>
          <a:p>
            <a:r>
              <a:rPr lang="en-GB" sz="1200" kern="1200" dirty="0" smtClean="0">
                <a:solidFill>
                  <a:schemeClr val="tx1"/>
                </a:solidFill>
                <a:effectLst/>
                <a:latin typeface="+mn-lt"/>
                <a:ea typeface="+mn-ea"/>
                <a:cs typeface="+mn-cs"/>
              </a:rPr>
              <a:t>for (</a:t>
            </a:r>
            <a:r>
              <a:rPr lang="en-GB" sz="1200" kern="1200" dirty="0" err="1" smtClean="0">
                <a:solidFill>
                  <a:schemeClr val="tx1"/>
                </a:solidFill>
                <a:effectLst/>
                <a:latin typeface="+mn-lt"/>
                <a:ea typeface="+mn-ea"/>
                <a:cs typeface="+mn-cs"/>
              </a:rPr>
              <a:t>i</a:t>
            </a:r>
            <a:r>
              <a:rPr lang="en-GB" sz="1200" kern="1200" dirty="0" smtClean="0">
                <a:solidFill>
                  <a:schemeClr val="tx1"/>
                </a:solidFill>
                <a:effectLst/>
                <a:latin typeface="+mn-lt"/>
                <a:ea typeface="+mn-ea"/>
                <a:cs typeface="+mn-cs"/>
              </a:rPr>
              <a:t> = 0; </a:t>
            </a:r>
            <a:r>
              <a:rPr lang="en-GB" sz="1200" kern="1200" dirty="0" err="1" smtClean="0">
                <a:solidFill>
                  <a:schemeClr val="tx1"/>
                </a:solidFill>
                <a:effectLst/>
                <a:latin typeface="+mn-lt"/>
                <a:ea typeface="+mn-ea"/>
                <a:cs typeface="+mn-cs"/>
              </a:rPr>
              <a:t>i</a:t>
            </a:r>
            <a:r>
              <a:rPr lang="en-GB" sz="1200" kern="1200" dirty="0" smtClean="0">
                <a:solidFill>
                  <a:schemeClr val="tx1"/>
                </a:solidFill>
                <a:effectLst/>
                <a:latin typeface="+mn-lt"/>
                <a:ea typeface="+mn-ea"/>
                <a:cs typeface="+mn-cs"/>
              </a:rPr>
              <a:t> &lt; 100; </a:t>
            </a:r>
            <a:r>
              <a:rPr lang="en-GB" sz="1200" kern="1200" dirty="0" err="1" smtClean="0">
                <a:solidFill>
                  <a:schemeClr val="tx1"/>
                </a:solidFill>
                <a:effectLst/>
                <a:latin typeface="+mn-lt"/>
                <a:ea typeface="+mn-ea"/>
                <a:cs typeface="+mn-cs"/>
              </a:rPr>
              <a:t>i</a:t>
            </a:r>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a[</a:t>
            </a:r>
            <a:r>
              <a:rPr lang="en-GB" sz="1200" kern="1200" dirty="0" err="1" smtClean="0">
                <a:solidFill>
                  <a:schemeClr val="tx1"/>
                </a:solidFill>
                <a:effectLst/>
                <a:latin typeface="+mn-lt"/>
                <a:ea typeface="+mn-ea"/>
                <a:cs typeface="+mn-cs"/>
              </a:rPr>
              <a:t>i</a:t>
            </a:r>
            <a:r>
              <a:rPr lang="en-GB" sz="1200" kern="1200" dirty="0" smtClean="0">
                <a:solidFill>
                  <a:schemeClr val="tx1"/>
                </a:solidFill>
                <a:effectLst/>
                <a:latin typeface="+mn-lt"/>
                <a:ea typeface="+mn-ea"/>
                <a:cs typeface="+mn-cs"/>
              </a:rPr>
              <a:t>] = m*n;</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m*n is computed every iteration and should be moved outside of the loop to avoid redundant computation (routinely done by a decent optimising compiler)</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As another example:</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for(... ;!done;... ) {</a:t>
            </a:r>
          </a:p>
          <a:p>
            <a:r>
              <a:rPr lang="en-GB" sz="1200" kern="1200" dirty="0" smtClean="0">
                <a:solidFill>
                  <a:schemeClr val="tx1"/>
                </a:solidFill>
                <a:effectLst/>
                <a:latin typeface="+mn-lt"/>
                <a:ea typeface="+mn-ea"/>
                <a:cs typeface="+mn-cs"/>
              </a:rPr>
              <a:t>result = </a:t>
            </a:r>
            <a:r>
              <a:rPr lang="en-GB" sz="1200" kern="1200" dirty="0" err="1" smtClean="0">
                <a:solidFill>
                  <a:schemeClr val="tx1"/>
                </a:solidFill>
                <a:effectLst/>
                <a:latin typeface="+mn-lt"/>
                <a:ea typeface="+mn-ea"/>
                <a:cs typeface="+mn-cs"/>
              </a:rPr>
              <a:t>someFunction</a:t>
            </a:r>
            <a:r>
              <a:rPr lang="en-GB" sz="1200" kern="1200" dirty="0" smtClean="0">
                <a:solidFill>
                  <a:schemeClr val="tx1"/>
                </a:solidFill>
                <a:effectLst/>
                <a:latin typeface="+mn-lt"/>
                <a:ea typeface="+mn-ea"/>
                <a:cs typeface="+mn-cs"/>
              </a:rPr>
              <a:t>(arg1, </a:t>
            </a:r>
            <a:r>
              <a:rPr lang="en-GB" sz="1200" kern="1200" dirty="0" err="1" smtClean="0">
                <a:solidFill>
                  <a:schemeClr val="tx1"/>
                </a:solidFill>
                <a:effectLst/>
                <a:latin typeface="+mn-lt"/>
                <a:ea typeface="+mn-ea"/>
                <a:cs typeface="+mn-cs"/>
              </a:rPr>
              <a:t>someFunctionThatWillReturnAFixedValue</a:t>
            </a:r>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Here it may not be so easy for the compiler to identify that the returned argument will not change across the loop.</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Both are example of are </a:t>
            </a:r>
            <a:r>
              <a:rPr lang="en-GB" sz="1200" kern="1200" dirty="0" err="1" smtClean="0">
                <a:solidFill>
                  <a:schemeClr val="tx1"/>
                </a:solidFill>
                <a:effectLst/>
                <a:latin typeface="+mn-lt"/>
                <a:ea typeface="+mn-ea"/>
                <a:cs typeface="+mn-cs"/>
              </a:rPr>
              <a:t>recomputing</a:t>
            </a:r>
            <a:r>
              <a:rPr lang="en-GB" sz="1200" kern="1200" dirty="0" smtClean="0">
                <a:solidFill>
                  <a:schemeClr val="tx1"/>
                </a:solidFill>
                <a:effectLst/>
                <a:latin typeface="+mn-lt"/>
                <a:ea typeface="+mn-ea"/>
                <a:cs typeface="+mn-cs"/>
              </a:rPr>
              <a:t> something we already that we already know.</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6</a:t>
            </a:fld>
            <a:endParaRPr lang="en-US"/>
          </a:p>
        </p:txBody>
      </p:sp>
    </p:spTree>
    <p:extLst>
      <p:ext uri="{BB962C8B-B14F-4D97-AF65-F5344CB8AC3E}">
        <p14:creationId xmlns:p14="http://schemas.microsoft.com/office/powerpoint/2010/main" val="124618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Consider:</a:t>
            </a:r>
          </a:p>
          <a:p>
            <a:r>
              <a:rPr lang="en-GB" sz="1200" kern="1200" dirty="0" smtClean="0">
                <a:solidFill>
                  <a:schemeClr val="tx1"/>
                </a:solidFill>
                <a:effectLst/>
                <a:latin typeface="+mn-lt"/>
                <a:ea typeface="+mn-ea"/>
                <a:cs typeface="+mn-cs"/>
              </a:rPr>
              <a:t>for (</a:t>
            </a:r>
            <a:r>
              <a:rPr lang="en-GB" sz="1200" kern="1200" dirty="0" err="1" smtClean="0">
                <a:solidFill>
                  <a:schemeClr val="tx1"/>
                </a:solidFill>
                <a:effectLst/>
                <a:latin typeface="+mn-lt"/>
                <a:ea typeface="+mn-ea"/>
                <a:cs typeface="+mn-cs"/>
              </a:rPr>
              <a:t>i</a:t>
            </a:r>
            <a:r>
              <a:rPr lang="en-GB" sz="1200" kern="1200" dirty="0" smtClean="0">
                <a:solidFill>
                  <a:schemeClr val="tx1"/>
                </a:solidFill>
                <a:effectLst/>
                <a:latin typeface="+mn-lt"/>
                <a:ea typeface="+mn-ea"/>
                <a:cs typeface="+mn-cs"/>
              </a:rPr>
              <a:t> = 0; </a:t>
            </a:r>
            <a:r>
              <a:rPr lang="en-GB" sz="1200" kern="1200" dirty="0" err="1" smtClean="0">
                <a:solidFill>
                  <a:schemeClr val="tx1"/>
                </a:solidFill>
                <a:effectLst/>
                <a:latin typeface="+mn-lt"/>
                <a:ea typeface="+mn-ea"/>
                <a:cs typeface="+mn-cs"/>
              </a:rPr>
              <a:t>i</a:t>
            </a:r>
            <a:r>
              <a:rPr lang="en-GB" sz="1200" kern="1200" dirty="0" smtClean="0">
                <a:solidFill>
                  <a:schemeClr val="tx1"/>
                </a:solidFill>
                <a:effectLst/>
                <a:latin typeface="+mn-lt"/>
                <a:ea typeface="+mn-ea"/>
                <a:cs typeface="+mn-cs"/>
              </a:rPr>
              <a:t> &lt; 100; </a:t>
            </a:r>
            <a:r>
              <a:rPr lang="en-GB" sz="1200" kern="1200" dirty="0" err="1" smtClean="0">
                <a:solidFill>
                  <a:schemeClr val="tx1"/>
                </a:solidFill>
                <a:effectLst/>
                <a:latin typeface="+mn-lt"/>
                <a:ea typeface="+mn-ea"/>
                <a:cs typeface="+mn-cs"/>
              </a:rPr>
              <a:t>i</a:t>
            </a:r>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a[</a:t>
            </a:r>
            <a:r>
              <a:rPr lang="en-GB" sz="1200" kern="1200" dirty="0" err="1" smtClean="0">
                <a:solidFill>
                  <a:schemeClr val="tx1"/>
                </a:solidFill>
                <a:effectLst/>
                <a:latin typeface="+mn-lt"/>
                <a:ea typeface="+mn-ea"/>
                <a:cs typeface="+mn-cs"/>
              </a:rPr>
              <a:t>i</a:t>
            </a:r>
            <a:r>
              <a:rPr lang="en-GB" sz="1200" kern="1200" dirty="0" smtClean="0">
                <a:solidFill>
                  <a:schemeClr val="tx1"/>
                </a:solidFill>
                <a:effectLst/>
                <a:latin typeface="+mn-lt"/>
                <a:ea typeface="+mn-ea"/>
                <a:cs typeface="+mn-cs"/>
              </a:rPr>
              <a:t>] = m*n;</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m*n is computed every iteration and should be moved outside of the loop to avoid redundant computation (routinely done by a decent optimising compiler)</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As another example:</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for(... ;!done;... ) {</a:t>
            </a:r>
          </a:p>
          <a:p>
            <a:r>
              <a:rPr lang="en-GB" sz="1200" kern="1200" dirty="0" smtClean="0">
                <a:solidFill>
                  <a:schemeClr val="tx1"/>
                </a:solidFill>
                <a:effectLst/>
                <a:latin typeface="+mn-lt"/>
                <a:ea typeface="+mn-ea"/>
                <a:cs typeface="+mn-cs"/>
              </a:rPr>
              <a:t>result = </a:t>
            </a:r>
            <a:r>
              <a:rPr lang="en-GB" sz="1200" kern="1200" dirty="0" err="1" smtClean="0">
                <a:solidFill>
                  <a:schemeClr val="tx1"/>
                </a:solidFill>
                <a:effectLst/>
                <a:latin typeface="+mn-lt"/>
                <a:ea typeface="+mn-ea"/>
                <a:cs typeface="+mn-cs"/>
              </a:rPr>
              <a:t>someFunction</a:t>
            </a:r>
            <a:r>
              <a:rPr lang="en-GB" sz="1200" kern="1200" dirty="0" smtClean="0">
                <a:solidFill>
                  <a:schemeClr val="tx1"/>
                </a:solidFill>
                <a:effectLst/>
                <a:latin typeface="+mn-lt"/>
                <a:ea typeface="+mn-ea"/>
                <a:cs typeface="+mn-cs"/>
              </a:rPr>
              <a:t>(arg1, </a:t>
            </a:r>
            <a:r>
              <a:rPr lang="en-GB" sz="1200" kern="1200" dirty="0" err="1" smtClean="0">
                <a:solidFill>
                  <a:schemeClr val="tx1"/>
                </a:solidFill>
                <a:effectLst/>
                <a:latin typeface="+mn-lt"/>
                <a:ea typeface="+mn-ea"/>
                <a:cs typeface="+mn-cs"/>
              </a:rPr>
              <a:t>someFunctionThatWillReturnAFixedValue</a:t>
            </a:r>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Here it may not be so easy for the compiler to identify that the returned argument will not change across the loop.</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Both are example of are </a:t>
            </a:r>
            <a:r>
              <a:rPr lang="en-GB" sz="1200" kern="1200" dirty="0" err="1" smtClean="0">
                <a:solidFill>
                  <a:schemeClr val="tx1"/>
                </a:solidFill>
                <a:effectLst/>
                <a:latin typeface="+mn-lt"/>
                <a:ea typeface="+mn-ea"/>
                <a:cs typeface="+mn-cs"/>
              </a:rPr>
              <a:t>recomputing</a:t>
            </a:r>
            <a:r>
              <a:rPr lang="en-GB" sz="1200" kern="1200" dirty="0" smtClean="0">
                <a:solidFill>
                  <a:schemeClr val="tx1"/>
                </a:solidFill>
                <a:effectLst/>
                <a:latin typeface="+mn-lt"/>
                <a:ea typeface="+mn-ea"/>
                <a:cs typeface="+mn-cs"/>
              </a:rPr>
              <a:t> something we already that we already know.</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a:t>
            </a:fld>
            <a:endParaRPr lang="en-US"/>
          </a:p>
        </p:txBody>
      </p:sp>
    </p:spTree>
    <p:extLst>
      <p:ext uri="{BB962C8B-B14F-4D97-AF65-F5344CB8AC3E}">
        <p14:creationId xmlns:p14="http://schemas.microsoft.com/office/powerpoint/2010/main" val="124618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A cache holds a copy of some data. If there is any possibility that the original datum might change then the possibility of cache invalidation arises where the cached value and the original value now differ.</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In which circumstance, some means of detecting ad recovering from </a:t>
            </a:r>
            <a:r>
              <a:rPr lang="en-GB" sz="1200" i="1" kern="1200" dirty="0" smtClean="0">
                <a:solidFill>
                  <a:schemeClr val="tx1"/>
                </a:solidFill>
                <a:effectLst/>
                <a:latin typeface="+mn-lt"/>
                <a:ea typeface="+mn-ea"/>
                <a:cs typeface="+mn-cs"/>
              </a:rPr>
              <a:t>cache</a:t>
            </a:r>
            <a:r>
              <a:rPr lang="en-GB" sz="1200" kern="1200" dirty="0" smtClean="0">
                <a:solidFill>
                  <a:schemeClr val="tx1"/>
                </a:solidFill>
                <a:effectLst/>
                <a:latin typeface="+mn-lt"/>
                <a:ea typeface="+mn-ea"/>
                <a:cs typeface="+mn-cs"/>
              </a:rPr>
              <a:t> </a:t>
            </a:r>
            <a:r>
              <a:rPr lang="en-GB" sz="1200" i="1" kern="1200" dirty="0" smtClean="0">
                <a:solidFill>
                  <a:schemeClr val="tx1"/>
                </a:solidFill>
                <a:effectLst/>
                <a:latin typeface="+mn-lt"/>
                <a:ea typeface="+mn-ea"/>
                <a:cs typeface="+mn-cs"/>
              </a:rPr>
              <a:t>invalidation </a:t>
            </a:r>
            <a:r>
              <a:rPr lang="en-GB" sz="1200" kern="1200" dirty="0" smtClean="0">
                <a:solidFill>
                  <a:schemeClr val="tx1"/>
                </a:solidFill>
                <a:effectLst/>
                <a:latin typeface="+mn-lt"/>
                <a:ea typeface="+mn-ea"/>
                <a:cs typeface="+mn-cs"/>
              </a:rPr>
              <a:t> is needed (either remove the value from the cache, or repopulate the cache).</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One approach is to require that the cache data uses a </a:t>
            </a:r>
            <a:r>
              <a:rPr lang="en-GB" sz="1200" kern="1200" dirty="0" err="1" smtClean="0">
                <a:solidFill>
                  <a:schemeClr val="tx1"/>
                </a:solidFill>
                <a:effectLst/>
                <a:latin typeface="+mn-lt"/>
                <a:ea typeface="+mn-ea"/>
                <a:cs typeface="+mn-cs"/>
              </a:rPr>
              <a:t>callback</a:t>
            </a:r>
            <a:r>
              <a:rPr lang="en-GB" sz="1200" kern="1200" dirty="0" smtClean="0">
                <a:solidFill>
                  <a:schemeClr val="tx1"/>
                </a:solidFill>
                <a:effectLst/>
                <a:latin typeface="+mn-lt"/>
                <a:ea typeface="+mn-ea"/>
                <a:cs typeface="+mn-cs"/>
              </a:rPr>
              <a:t> mechanism, whereby any changes in the underlying data issues a notification, through the </a:t>
            </a:r>
            <a:r>
              <a:rPr lang="en-GB" sz="1200" kern="1200" dirty="0" err="1" smtClean="0">
                <a:solidFill>
                  <a:schemeClr val="tx1"/>
                </a:solidFill>
                <a:effectLst/>
                <a:latin typeface="+mn-lt"/>
                <a:ea typeface="+mn-ea"/>
                <a:cs typeface="+mn-cs"/>
              </a:rPr>
              <a:t>callback</a:t>
            </a:r>
            <a:r>
              <a:rPr lang="en-GB" sz="1200" kern="1200" dirty="0" smtClean="0">
                <a:solidFill>
                  <a:schemeClr val="tx1"/>
                </a:solidFill>
                <a:effectLst/>
                <a:latin typeface="+mn-lt"/>
                <a:ea typeface="+mn-ea"/>
                <a:cs typeface="+mn-cs"/>
              </a:rPr>
              <a:t>, to inform the cache. Alternatively, data in the cache may have a defined lifetime, beyond which the value is refreshed/discarded. </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8</a:t>
            </a:fld>
            <a:endParaRPr lang="en-US"/>
          </a:p>
        </p:txBody>
      </p:sp>
    </p:spTree>
    <p:extLst>
      <p:ext uri="{BB962C8B-B14F-4D97-AF65-F5344CB8AC3E}">
        <p14:creationId xmlns:p14="http://schemas.microsoft.com/office/powerpoint/2010/main" val="4042563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err="1" smtClean="0">
                <a:solidFill>
                  <a:schemeClr val="tx1"/>
                </a:solidFill>
                <a:effectLst/>
                <a:latin typeface="+mn-lt"/>
                <a:ea typeface="+mn-ea"/>
                <a:cs typeface="+mn-cs"/>
              </a:rPr>
              <a:t>Precomputation</a:t>
            </a:r>
            <a:r>
              <a:rPr lang="en-GB" sz="1200" kern="1200" dirty="0" smtClean="0">
                <a:solidFill>
                  <a:schemeClr val="tx1"/>
                </a:solidFill>
                <a:effectLst/>
                <a:latin typeface="+mn-lt"/>
                <a:ea typeface="+mn-ea"/>
                <a:cs typeface="+mn-cs"/>
              </a:rPr>
              <a:t> is similar to caching with the exception that the values are calculated at some earlier point in time (e.g. during program initialisation, or as part of the compilation process or an earlier run).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It is used frequently within games development (e.g. baking lights, etc.)</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9</a:t>
            </a:fld>
            <a:endParaRPr lang="en-US"/>
          </a:p>
        </p:txBody>
      </p:sp>
    </p:spTree>
    <p:extLst>
      <p:ext uri="{BB962C8B-B14F-4D97-AF65-F5344CB8AC3E}">
        <p14:creationId xmlns:p14="http://schemas.microsoft.com/office/powerpoint/2010/main" val="2578175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solidFill>
                  <a:schemeClr val="tx1">
                    <a:lumMod val="85000"/>
                    <a:lumOff val="15000"/>
                  </a:schemeClr>
                </a:solidFill>
                <a:latin typeface="Calibri" pitchFamily="34" charset="0"/>
              </a:rPr>
              <a:t>Lazy evaluation entails that you defer computations until they are actually needed. </a:t>
            </a:r>
          </a:p>
          <a:p>
            <a:endParaRPr lang="en-GB" sz="1200" dirty="0" smtClean="0">
              <a:solidFill>
                <a:schemeClr val="tx1">
                  <a:lumMod val="85000"/>
                  <a:lumOff val="15000"/>
                </a:schemeClr>
              </a:solidFill>
              <a:latin typeface="Calibri" pitchFamily="34" charset="0"/>
            </a:endParaRPr>
          </a:p>
          <a:p>
            <a:r>
              <a:rPr lang="en-GB" sz="1200" dirty="0" smtClean="0">
                <a:solidFill>
                  <a:schemeClr val="tx1">
                    <a:lumMod val="85000"/>
                    <a:lumOff val="15000"/>
                  </a:schemeClr>
                </a:solidFill>
                <a:latin typeface="Calibri" pitchFamily="34" charset="0"/>
              </a:rPr>
              <a:t>This helps remove problems where a set of costly computations may not be needed (i.e. they should not be performed just in case).</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11</a:t>
            </a:fld>
            <a:endParaRPr lang="en-US"/>
          </a:p>
        </p:txBody>
      </p:sp>
    </p:spTree>
    <p:extLst>
      <p:ext uri="{BB962C8B-B14F-4D97-AF65-F5344CB8AC3E}">
        <p14:creationId xmlns:p14="http://schemas.microsoft.com/office/powerpoint/2010/main" val="1565471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Where possible, object creation should be deferred until all elements needed to construct the class have been obtained (to avoid needless construction costs).</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void foo()</a:t>
            </a:r>
          </a:p>
          <a:p>
            <a:r>
              <a:rPr lang="en-GB" sz="1200" kern="1200" dirty="0" smtClean="0">
                <a:solidFill>
                  <a:schemeClr val="tx1"/>
                </a:solidFill>
                <a:effectLst/>
                <a:latin typeface="+mn-lt"/>
                <a:ea typeface="+mn-ea"/>
                <a:cs typeface="+mn-cs"/>
              </a:rPr>
              <a:t>{</a:t>
            </a:r>
          </a:p>
          <a:p>
            <a:r>
              <a:rPr lang="en-GB" sz="1200" kern="1200" dirty="0" err="1" smtClean="0">
                <a:solidFill>
                  <a:schemeClr val="tx1"/>
                </a:solidFill>
                <a:effectLst/>
                <a:latin typeface="+mn-lt"/>
                <a:ea typeface="+mn-ea"/>
                <a:cs typeface="+mn-cs"/>
              </a:rPr>
              <a:t>std</a:t>
            </a:r>
            <a:r>
              <a:rPr lang="en-GB" sz="1200" kern="1200" dirty="0" smtClean="0">
                <a:solidFill>
                  <a:schemeClr val="tx1"/>
                </a:solidFill>
                <a:effectLst/>
                <a:latin typeface="+mn-lt"/>
                <a:ea typeface="+mn-ea"/>
                <a:cs typeface="+mn-cs"/>
              </a:rPr>
              <a:t>::string m; // Default constructor</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char *c = "Message"; </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m = c; // Implicit conversion + assignment</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This code is better implemented using single -step construction as:</a:t>
            </a:r>
          </a:p>
          <a:p>
            <a:r>
              <a:rPr lang="en-GB" sz="1200" kern="1200" dirty="0" smtClean="0">
                <a:solidFill>
                  <a:schemeClr val="tx1"/>
                </a:solidFill>
                <a:effectLst/>
                <a:latin typeface="+mn-lt"/>
                <a:ea typeface="+mn-ea"/>
                <a:cs typeface="+mn-cs"/>
              </a:rPr>
              <a:t>void foo()</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char *c = "Message";</a:t>
            </a:r>
          </a:p>
          <a:p>
            <a:r>
              <a:rPr lang="en-GB" sz="1200" kern="1200" dirty="0" err="1" smtClean="0">
                <a:solidFill>
                  <a:schemeClr val="tx1"/>
                </a:solidFill>
                <a:effectLst/>
                <a:latin typeface="+mn-lt"/>
                <a:ea typeface="+mn-ea"/>
                <a:cs typeface="+mn-cs"/>
              </a:rPr>
              <a:t>std</a:t>
            </a:r>
            <a:r>
              <a:rPr lang="en-GB" sz="1200" kern="1200" dirty="0" smtClean="0">
                <a:solidFill>
                  <a:schemeClr val="tx1"/>
                </a:solidFill>
                <a:effectLst/>
                <a:latin typeface="+mn-lt"/>
                <a:ea typeface="+mn-ea"/>
                <a:cs typeface="+mn-cs"/>
              </a:rPr>
              <a:t>::string m(c); // One-step construction</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12</a:t>
            </a:fld>
            <a:endParaRPr lang="en-US"/>
          </a:p>
        </p:txBody>
      </p:sp>
    </p:spTree>
    <p:extLst>
      <p:ext uri="{BB962C8B-B14F-4D97-AF65-F5344CB8AC3E}">
        <p14:creationId xmlns:p14="http://schemas.microsoft.com/office/powerpoint/2010/main" val="1565471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2900190"/>
            <a:ext cx="9144000" cy="224331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290019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3789409"/>
            <a:ext cx="5637010" cy="66158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lgn="ctr"/>
            <a:fld id="{047E157E-8DCB-4F70-A0AF-5EB586A91DD4}" type="datetime1">
              <a:rPr lang="en-US" smtClean="0">
                <a:solidFill>
                  <a:srgbClr val="FFFFFF"/>
                </a:solidFill>
              </a:rPr>
              <a:pPr algn="ctr"/>
              <a:t>1/14/2015</a:t>
            </a:fld>
            <a:endParaRPr lang="en-US" sz="2000" dirty="0">
              <a:solidFill>
                <a:srgbClr val="FFFFFF"/>
              </a:solidFill>
            </a:endParaRPr>
          </a:p>
        </p:txBody>
      </p:sp>
      <p:sp>
        <p:nvSpPr>
          <p:cNvPr id="5" name="Footer Placeholder 4"/>
          <p:cNvSpPr>
            <a:spLocks noGrp="1"/>
          </p:cNvSpPr>
          <p:nvPr>
            <p:ph type="ftr" sz="quarter" idx="11"/>
          </p:nvPr>
        </p:nvSpPr>
        <p:spPr/>
        <p:txBody>
          <a:bodyPr/>
          <a:lstStyle/>
          <a:p>
            <a:pPr algn="r"/>
            <a:endParaRPr lang="en-US" dirty="0">
              <a:solidFill>
                <a:schemeClr val="tx2"/>
              </a:solidFill>
            </a:endParaRPr>
          </a:p>
        </p:txBody>
      </p:sp>
      <p:sp>
        <p:nvSpPr>
          <p:cNvPr id="6" name="Slide Number Placeholder 5"/>
          <p:cNvSpPr>
            <a:spLocks noGrp="1"/>
          </p:cNvSpPr>
          <p:nvPr>
            <p:ph type="sldNum" sz="quarter" idx="12"/>
          </p:nvPr>
        </p:nvSpPr>
        <p:spPr/>
        <p:txBody>
          <a:bodyPr/>
          <a:lstStyle/>
          <a:p>
            <a:fld id="{8F82E0A0-C266-4798-8C8F-B9F91E9DA37E}" type="slidenum">
              <a:rPr lang="en-US" smtClean="0">
                <a:solidFill>
                  <a:schemeClr val="tx2"/>
                </a:solidFill>
              </a:rPr>
              <a:pPr/>
              <a:t>‹#›</a:t>
            </a:fld>
            <a:endParaRPr lang="en-US" dirty="0">
              <a:solidFill>
                <a:schemeClr val="tx2"/>
              </a:solidFill>
            </a:endParaRPr>
          </a:p>
        </p:txBody>
      </p:sp>
      <p:sp>
        <p:nvSpPr>
          <p:cNvPr id="2" name="Title 1"/>
          <p:cNvSpPr>
            <a:spLocks noGrp="1"/>
          </p:cNvSpPr>
          <p:nvPr>
            <p:ph type="ctrTitle"/>
          </p:nvPr>
        </p:nvSpPr>
        <p:spPr>
          <a:xfrm>
            <a:off x="817582" y="2349218"/>
            <a:ext cx="7175351" cy="1344875"/>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548639"/>
            <a:ext cx="6400800" cy="260604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606EA6-EFEA-4C30-9264-4F9291A5780D}" type="datetime1">
              <a:rPr lang="en-US" smtClean="0"/>
              <a:pPr/>
              <a:t>1/14/2015</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282388"/>
            <a:ext cx="2057400" cy="3928754"/>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4" y="548640"/>
            <a:ext cx="4829287" cy="367104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606EA6-EFEA-4C30-9264-4F9291A5780D}" type="datetime1">
              <a:rPr lang="en-US" smtClean="0"/>
              <a:pPr/>
              <a:t>1/14/2015</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Roots of software inefficiency">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64087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Roots of Software</a:t>
            </a:r>
            <a:r>
              <a:rPr lang="en-US" sz="2800" cap="small" baseline="0" dirty="0" smtClean="0">
                <a:solidFill>
                  <a:schemeClr val="tx1">
                    <a:lumMod val="85000"/>
                    <a:lumOff val="15000"/>
                  </a:schemeClr>
                </a:solidFill>
                <a:latin typeface="Calibri" pitchFamily="34" charset="0"/>
              </a:rPr>
              <a:t> </a:t>
            </a:r>
            <a:r>
              <a:rPr lang="en-US" sz="2800" cap="small" dirty="0" smtClean="0">
                <a:solidFill>
                  <a:schemeClr val="tx1">
                    <a:lumMod val="85000"/>
                    <a:lumOff val="15000"/>
                  </a:schemeClr>
                </a:solidFill>
                <a:latin typeface="Calibri" pitchFamily="34" charset="0"/>
              </a:rPr>
              <a:t>Inefficiency</a:t>
            </a:r>
            <a:endParaRPr lang="en-US" sz="2800" cap="small" dirty="0">
              <a:solidFill>
                <a:schemeClr val="tx1">
                  <a:lumMod val="85000"/>
                  <a:lumOff val="15000"/>
                </a:schemeClr>
              </a:solidFill>
              <a:latin typeface="Calibri" pitchFamily="34" charset="0"/>
            </a:endParaRPr>
          </a:p>
        </p:txBody>
      </p:sp>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88424" y="4443958"/>
            <a:ext cx="635278" cy="59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567648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The 80/20 rule">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64087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The</a:t>
            </a:r>
            <a:r>
              <a:rPr lang="en-US" sz="2800" cap="small" baseline="0" dirty="0" smtClean="0">
                <a:solidFill>
                  <a:schemeClr val="tx1">
                    <a:lumMod val="85000"/>
                    <a:lumOff val="15000"/>
                  </a:schemeClr>
                </a:solidFill>
                <a:latin typeface="Calibri" pitchFamily="34" charset="0"/>
              </a:rPr>
              <a:t> 80/20 Rule</a:t>
            </a:r>
            <a:endParaRPr lang="en-US" sz="2800" cap="small" dirty="0">
              <a:solidFill>
                <a:schemeClr val="tx1">
                  <a:lumMod val="85000"/>
                  <a:lumOff val="15000"/>
                </a:schemeClr>
              </a:solidFill>
              <a:latin typeface="Calibri" pitchFamily="34" charset="0"/>
            </a:endParaRPr>
          </a:p>
        </p:txBody>
      </p:sp>
      <p:pic>
        <p:nvPicPr>
          <p:cNvPr id="1024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16416" y="4515966"/>
            <a:ext cx="744488" cy="534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891800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Redundant Computations and Caching">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64087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Redundant Computations and Caching</a:t>
            </a:r>
            <a:endParaRPr lang="en-US" sz="2800" cap="small" dirty="0">
              <a:solidFill>
                <a:schemeClr val="tx1">
                  <a:lumMod val="85000"/>
                  <a:lumOff val="15000"/>
                </a:schemeClr>
              </a:solidFill>
              <a:latin typeface="Calibri" pitchFamily="34" charset="0"/>
            </a:endParaRPr>
          </a:p>
        </p:txBody>
      </p:sp>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97060" y="4371950"/>
            <a:ext cx="711444" cy="692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916672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azy Evaluation">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64087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Lazy</a:t>
            </a:r>
            <a:r>
              <a:rPr lang="en-US" sz="2800" cap="small" baseline="0" dirty="0" smtClean="0">
                <a:solidFill>
                  <a:schemeClr val="tx1">
                    <a:lumMod val="85000"/>
                    <a:lumOff val="15000"/>
                  </a:schemeClr>
                </a:solidFill>
                <a:latin typeface="Calibri" pitchFamily="34" charset="0"/>
              </a:rPr>
              <a:t> Evaluation</a:t>
            </a:r>
            <a:endParaRPr lang="en-US" sz="2800" cap="small" dirty="0">
              <a:solidFill>
                <a:schemeClr val="tx1">
                  <a:lumMod val="85000"/>
                  <a:lumOff val="15000"/>
                </a:schemeClr>
              </a:solidFill>
              <a:latin typeface="Calibri" pitchFamily="34" charset="0"/>
            </a:endParaRPr>
          </a:p>
        </p:txBody>
      </p:sp>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99726" y="4587974"/>
            <a:ext cx="439604" cy="4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848780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valuation Order">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64087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Evaluation Order</a:t>
            </a:r>
            <a:endParaRPr lang="en-US" sz="2800" cap="small" dirty="0">
              <a:solidFill>
                <a:schemeClr val="tx1">
                  <a:lumMod val="85000"/>
                  <a:lumOff val="15000"/>
                </a:schemeClr>
              </a:solidFill>
              <a:latin typeface="Calibri" pitchFamily="34" charset="0"/>
            </a:endParaRPr>
          </a:p>
        </p:txBody>
      </p:sp>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020272" y="4692915"/>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503061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Stack of Heap">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64087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Stack or Heap</a:t>
            </a:r>
            <a:endParaRPr lang="en-US" sz="2800" cap="small" dirty="0">
              <a:solidFill>
                <a:schemeClr val="tx1">
                  <a:lumMod val="85000"/>
                  <a:lumOff val="15000"/>
                </a:schemeClr>
              </a:solidFill>
              <a:latin typeface="Calibri" pitchFamily="34" charset="0"/>
            </a:endParaRPr>
          </a:p>
        </p:txBody>
      </p:sp>
      <p:pic>
        <p:nvPicPr>
          <p:cNvPr id="819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84368" y="4282523"/>
            <a:ext cx="1195586" cy="713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76708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Memory Management">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64087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Memory</a:t>
            </a:r>
            <a:r>
              <a:rPr lang="en-US" sz="2800" cap="small" baseline="0" dirty="0" smtClean="0">
                <a:solidFill>
                  <a:schemeClr val="tx1">
                    <a:lumMod val="85000"/>
                    <a:lumOff val="15000"/>
                  </a:schemeClr>
                </a:solidFill>
                <a:latin typeface="Calibri" pitchFamily="34" charset="0"/>
              </a:rPr>
              <a:t> Management</a:t>
            </a:r>
            <a:endParaRPr lang="en-US" sz="2800" cap="small" dirty="0">
              <a:solidFill>
                <a:schemeClr val="tx1">
                  <a:lumMod val="85000"/>
                  <a:lumOff val="15000"/>
                </a:schemeClr>
              </a:solidFill>
              <a:latin typeface="Calibri" pitchFamily="34" charset="0"/>
            </a:endParaRPr>
          </a:p>
        </p:txBody>
      </p:sp>
      <p:pic>
        <p:nvPicPr>
          <p:cNvPr id="1126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40352" y="4268739"/>
            <a:ext cx="1282452" cy="762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915834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Temporary Values">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64087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Temporary</a:t>
            </a:r>
            <a:r>
              <a:rPr lang="en-US" sz="2800" cap="small" baseline="0" dirty="0" smtClean="0">
                <a:solidFill>
                  <a:schemeClr val="tx1">
                    <a:lumMod val="85000"/>
                    <a:lumOff val="15000"/>
                  </a:schemeClr>
                </a:solidFill>
                <a:latin typeface="Calibri" pitchFamily="34" charset="0"/>
              </a:rPr>
              <a:t> Values</a:t>
            </a:r>
          </a:p>
          <a:p>
            <a:pPr marL="0" indent="0">
              <a:buFont typeface="Arial" pitchFamily="34" charset="0"/>
              <a:buNone/>
            </a:pPr>
            <a:endParaRPr lang="en-US" sz="2800" cap="small" dirty="0">
              <a:solidFill>
                <a:schemeClr val="tx1">
                  <a:lumMod val="85000"/>
                  <a:lumOff val="15000"/>
                </a:schemeClr>
              </a:solidFill>
              <a:latin typeface="Calibri" pitchFamily="34" charset="0"/>
            </a:endParaRPr>
          </a:p>
        </p:txBody>
      </p:sp>
      <p:pic>
        <p:nvPicPr>
          <p:cNvPr id="17410"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460432" y="4630824"/>
            <a:ext cx="683568" cy="512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15702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606EA6-EFEA-4C30-9264-4F9291A5780D}" type="datetime1">
              <a:rPr lang="en-US" smtClean="0"/>
              <a:pPr/>
              <a:t>1/14/2015</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548640"/>
            <a:ext cx="6400800"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Return Value Optimisation">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64087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Return Value </a:t>
            </a:r>
            <a:r>
              <a:rPr lang="en-US" sz="2800" cap="small" dirty="0" err="1" smtClean="0">
                <a:solidFill>
                  <a:schemeClr val="tx1">
                    <a:lumMod val="85000"/>
                    <a:lumOff val="15000"/>
                  </a:schemeClr>
                </a:solidFill>
                <a:latin typeface="Calibri" pitchFamily="34" charset="0"/>
              </a:rPr>
              <a:t>Optimisation</a:t>
            </a:r>
            <a:endParaRPr lang="en-US" sz="2800" cap="small" baseline="0" dirty="0" smtClean="0">
              <a:solidFill>
                <a:schemeClr val="tx1">
                  <a:lumMod val="85000"/>
                  <a:lumOff val="15000"/>
                </a:schemeClr>
              </a:solidFill>
              <a:latin typeface="Calibri" pitchFamily="34" charset="0"/>
            </a:endParaRPr>
          </a:p>
          <a:p>
            <a:pPr marL="0" indent="0">
              <a:buFont typeface="Arial" pitchFamily="34" charset="0"/>
              <a:buNone/>
            </a:pPr>
            <a:endParaRPr lang="en-US" sz="2800" cap="small" dirty="0">
              <a:solidFill>
                <a:schemeClr val="tx1">
                  <a:lumMod val="85000"/>
                  <a:lumOff val="15000"/>
                </a:schemeClr>
              </a:solidFill>
              <a:latin typeface="Calibri" pitchFamily="34" charset="0"/>
            </a:endParaRPr>
          </a:p>
        </p:txBody>
      </p:sp>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63378" y="4443958"/>
            <a:ext cx="587418" cy="600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827623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Inlining">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64087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err="1" smtClean="0">
                <a:solidFill>
                  <a:schemeClr val="tx1">
                    <a:lumMod val="85000"/>
                    <a:lumOff val="15000"/>
                  </a:schemeClr>
                </a:solidFill>
                <a:latin typeface="Calibri" pitchFamily="34" charset="0"/>
              </a:rPr>
              <a:t>Inlining</a:t>
            </a:r>
            <a:endParaRPr lang="en-US" sz="2800" cap="small" baseline="0" dirty="0" smtClean="0">
              <a:solidFill>
                <a:schemeClr val="tx1">
                  <a:lumMod val="85000"/>
                  <a:lumOff val="15000"/>
                </a:schemeClr>
              </a:solidFill>
              <a:latin typeface="Calibri" pitchFamily="34" charset="0"/>
            </a:endParaRPr>
          </a:p>
          <a:p>
            <a:pPr marL="0" indent="0">
              <a:buFont typeface="Arial" pitchFamily="34" charset="0"/>
              <a:buNone/>
            </a:pPr>
            <a:endParaRPr lang="en-US" sz="2800" cap="small" dirty="0">
              <a:solidFill>
                <a:schemeClr val="tx1">
                  <a:lumMod val="85000"/>
                  <a:lumOff val="15000"/>
                </a:schemeClr>
              </a:solidFill>
              <a:latin typeface="Calibri" pitchFamily="34" charset="0"/>
            </a:endParaRPr>
          </a:p>
        </p:txBody>
      </p:sp>
      <p:pic>
        <p:nvPicPr>
          <p:cNvPr id="921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16416" y="4340654"/>
            <a:ext cx="665609" cy="665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027561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2900190"/>
            <a:ext cx="9144000" cy="224331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290019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1629486"/>
            <a:ext cx="5966666" cy="1817510"/>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3455633"/>
            <a:ext cx="5970494" cy="626595"/>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CF9F07-3BC7-4570-B054-79111B0A380C}" type="datetime1">
              <a:rPr lang="en-US" smtClean="0"/>
              <a:pPr/>
              <a:t>1/14/2015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8F82E0A0-C266-4798-8C8F-B9F91E9DA37E}" type="slidenum">
              <a:rPr lang="en-US" sz="2400" b="1" smtClean="0">
                <a:solidFill>
                  <a:srgbClr val="FFFFFF"/>
                </a:solidFill>
              </a:rPr>
              <a:pPr algn="ctr"/>
              <a:t>‹#›</a:t>
            </a:fld>
            <a:endParaRPr lang="en-US" sz="2400" dirty="0">
              <a:solidFill>
                <a:srgbClr val="FFFFFF"/>
              </a:solidFill>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4606EA6-EFEA-4C30-9264-4F9291A5780D}" type="datetime1">
              <a:rPr lang="en-US" smtClean="0"/>
              <a:pPr/>
              <a:t>1/14/2015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548639"/>
            <a:ext cx="3346704"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548640"/>
            <a:ext cx="3346704"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548640"/>
            <a:ext cx="3346704" cy="47982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050245"/>
            <a:ext cx="3346704" cy="20574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548640"/>
            <a:ext cx="3346704" cy="47982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049274"/>
            <a:ext cx="3346704" cy="20574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4606EA6-EFEA-4C30-9264-4F9291A5780D}" type="datetime1">
              <a:rPr lang="en-US" smtClean="0"/>
              <a:pPr/>
              <a:t>1/14/2015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DFADB5D-B7A0-47E3-AD2D-B1A6F8614213}" type="datetime1">
              <a:rPr lang="en-US" smtClean="0"/>
              <a:pPr/>
              <a:t>1/14/2015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F7CB7D-F184-43C7-B6FD-03D728E1BBFF}" type="slidenum">
              <a:rPr lang="en-US" smtClean="0">
                <a:solidFill>
                  <a:srgbClr val="FFFFFF"/>
                </a:solidFill>
              </a:rPr>
              <a:pPr/>
              <a:t>‹#›</a:t>
            </a:fld>
            <a:endParaRPr lang="en-US" dirty="0">
              <a:solidFill>
                <a:srgbClr val="FFFFFF"/>
              </a:solidFill>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968126-03FC-49C0-B9B8-2B561CCC3D90}" type="datetime1">
              <a:rPr lang="en-US" smtClean="0"/>
              <a:pPr/>
              <a:t>1/14/2015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3F7CB7D-F184-43C7-B6FD-03D728E1BBFF}" type="slidenum">
              <a:rPr lang="en-US" smtClean="0">
                <a:solidFill>
                  <a:schemeClr val="tx2"/>
                </a:solidFill>
              </a:rPr>
              <a:pPr/>
              <a:t>‹#›</a:t>
            </a:fld>
            <a:endParaRPr lang="en-US" dirty="0">
              <a:solidFill>
                <a:schemeClr val="tx2"/>
              </a:solid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6" y="1657350"/>
            <a:ext cx="3636085" cy="943870"/>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6" y="548640"/>
            <a:ext cx="4017085" cy="3671048"/>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2623351"/>
            <a:ext cx="3388660" cy="160463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9A8198-4617-485E-9585-4840B69DBBA6}" type="datetime1">
              <a:rPr lang="en-US" smtClean="0"/>
              <a:pPr/>
              <a:t>1/14/2015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7CB7D-F184-43C7-B6FD-03D728E1BBFF}" type="slidenum">
              <a:rPr lang="en-US" smtClean="0">
                <a:solidFill>
                  <a:srgbClr val="FFFFFF"/>
                </a:solidFill>
              </a:rPr>
              <a:pPr/>
              <a:t>‹#›</a:t>
            </a:fld>
            <a:endParaRPr lang="en-US" dirty="0">
              <a:solidFill>
                <a:srgbClr val="FFFFFF"/>
              </a:solidFill>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2900190"/>
            <a:ext cx="9144000" cy="224331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290019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857250"/>
            <a:ext cx="4114800" cy="2345855"/>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77887" y="757865"/>
            <a:ext cx="3694114" cy="1622265"/>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606EA6-EFEA-4C30-9264-4F9291A5780D}" type="datetime1">
              <a:rPr lang="en-US" smtClean="0"/>
              <a:pPr/>
              <a:t>1/14/2015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ctr"/>
            <a:fld id="{8F82E0A0-C266-4798-8C8F-B9F91E9DA37E}" type="slidenum">
              <a:rPr lang="en-US" sz="2800" b="1" smtClean="0">
                <a:solidFill>
                  <a:srgbClr val="FFFFFF"/>
                </a:solidFill>
              </a:rPr>
              <a:pPr algn="ctr"/>
              <a:t>‹#›</a:t>
            </a:fld>
            <a:endParaRPr lang="en-US" sz="2800" dirty="0"/>
          </a:p>
        </p:txBody>
      </p:sp>
      <p:sp>
        <p:nvSpPr>
          <p:cNvPr id="2" name="Title 1"/>
          <p:cNvSpPr>
            <a:spLocks noGrp="1"/>
          </p:cNvSpPr>
          <p:nvPr>
            <p:ph type="title"/>
          </p:nvPr>
        </p:nvSpPr>
        <p:spPr>
          <a:xfrm>
            <a:off x="727268" y="3348316"/>
            <a:ext cx="6383538" cy="85725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3829050"/>
            <a:ext cx="9144000" cy="131445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2905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826228"/>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200150"/>
            <a:ext cx="9144000" cy="382905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90" y="3279126"/>
            <a:ext cx="6512511" cy="85725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549195"/>
            <a:ext cx="6400800" cy="26060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4629150"/>
            <a:ext cx="2514600" cy="273844"/>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E4606EA6-EFEA-4C30-9264-4F9291A5780D}" type="datetime1">
              <a:rPr lang="en-US" smtClean="0"/>
              <a:pPr/>
              <a:t>1/14/2015</a:t>
            </a:fld>
            <a:endParaRPr lang="en-US" sz="1400" dirty="0">
              <a:solidFill>
                <a:schemeClr val="tx2"/>
              </a:solidFill>
            </a:endParaRPr>
          </a:p>
        </p:txBody>
      </p:sp>
      <p:sp>
        <p:nvSpPr>
          <p:cNvPr id="5" name="Footer Placeholder 4"/>
          <p:cNvSpPr>
            <a:spLocks noGrp="1"/>
          </p:cNvSpPr>
          <p:nvPr>
            <p:ph type="ftr" sz="quarter" idx="3"/>
          </p:nvPr>
        </p:nvSpPr>
        <p:spPr>
          <a:xfrm>
            <a:off x="457200" y="4629150"/>
            <a:ext cx="3352801" cy="273844"/>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pPr algn="r"/>
            <a:endParaRPr lang="en-US" sz="1400" dirty="0">
              <a:solidFill>
                <a:schemeClr val="tx2"/>
              </a:solidFill>
            </a:endParaRPr>
          </a:p>
        </p:txBody>
      </p:sp>
      <p:sp>
        <p:nvSpPr>
          <p:cNvPr id="6" name="Slide Number Placeholder 5"/>
          <p:cNvSpPr>
            <a:spLocks noGrp="1"/>
          </p:cNvSpPr>
          <p:nvPr>
            <p:ph type="sldNum" sz="quarter" idx="4"/>
          </p:nvPr>
        </p:nvSpPr>
        <p:spPr>
          <a:xfrm>
            <a:off x="3810000" y="4629150"/>
            <a:ext cx="1828800" cy="273844"/>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4680" r:id="rId1"/>
    <p:sldLayoutId id="2147484681" r:id="rId2"/>
    <p:sldLayoutId id="2147484682" r:id="rId3"/>
    <p:sldLayoutId id="2147484683" r:id="rId4"/>
    <p:sldLayoutId id="2147484684" r:id="rId5"/>
    <p:sldLayoutId id="2147484685" r:id="rId6"/>
    <p:sldLayoutId id="2147484686" r:id="rId7"/>
    <p:sldLayoutId id="2147484687" r:id="rId8"/>
    <p:sldLayoutId id="2147484688" r:id="rId9"/>
    <p:sldLayoutId id="2147484689" r:id="rId10"/>
    <p:sldLayoutId id="2147484690" r:id="rId11"/>
    <p:sldLayoutId id="2147484712" r:id="rId12"/>
    <p:sldLayoutId id="2147484713" r:id="rId13"/>
    <p:sldLayoutId id="2147484714" r:id="rId14"/>
    <p:sldLayoutId id="2147484715" r:id="rId15"/>
    <p:sldLayoutId id="2147484716" r:id="rId16"/>
    <p:sldLayoutId id="2147484717" r:id="rId17"/>
    <p:sldLayoutId id="2147484718" r:id="rId18"/>
    <p:sldLayoutId id="2147484719" r:id="rId19"/>
    <p:sldLayoutId id="2147484720" r:id="rId20"/>
    <p:sldLayoutId id="2147484721" r:id="rId21"/>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Resources\Docs\3. Education\Modules\CSC2021-22\Development\CSC2021 Module Title.png"/>
          <p:cNvPicPr/>
          <p:nvPr/>
        </p:nvPicPr>
        <p:blipFill>
          <a:blip r:embed="rId3">
            <a:extLst>
              <a:ext uri="{28A0092B-C50C-407E-A947-70E740481C1C}">
                <a14:useLocalDpi xmlns:a14="http://schemas.microsoft.com/office/drawing/2010/main" val="0"/>
              </a:ext>
            </a:extLst>
          </a:blip>
          <a:srcRect/>
          <a:stretch>
            <a:fillRect/>
          </a:stretch>
        </p:blipFill>
        <p:spPr bwMode="auto">
          <a:xfrm>
            <a:off x="323529" y="771552"/>
            <a:ext cx="4200635" cy="14679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descr="C:\Resources\Docs\3. Education\Modules\CSC2021-22\Development\CSC2022 Module Title.png"/>
          <p:cNvPicPr/>
          <p:nvPr/>
        </p:nvPicPr>
        <p:blipFill>
          <a:blip r:embed="rId4">
            <a:extLst>
              <a:ext uri="{28A0092B-C50C-407E-A947-70E740481C1C}">
                <a14:useLocalDpi xmlns:a14="http://schemas.microsoft.com/office/drawing/2010/main" val="0"/>
              </a:ext>
            </a:extLst>
          </a:blip>
          <a:srcRect/>
          <a:stretch>
            <a:fillRect/>
          </a:stretch>
        </p:blipFill>
        <p:spPr bwMode="auto">
          <a:xfrm>
            <a:off x="323529" y="2615981"/>
            <a:ext cx="4200635" cy="1467937"/>
          </a:xfrm>
          <a:prstGeom prst="round2DiagRect">
            <a:avLst>
              <a:gd name="adj1" fmla="val 0"/>
              <a:gd name="adj2" fmla="val 20924"/>
            </a:avLst>
          </a:prstGeom>
          <a:ln w="88900" cap="sq">
            <a:solidFill>
              <a:srgbClr val="FFFFFF"/>
            </a:solidFill>
            <a:miter lim="800000"/>
          </a:ln>
          <a:effectLst>
            <a:outerShdw blurRad="254000" algn="tl" rotWithShape="0">
              <a:srgbClr val="000000">
                <a:alpha val="43000"/>
              </a:srgbClr>
            </a:outerShdw>
          </a:effectLst>
        </p:spPr>
      </p:pic>
      <p:sp>
        <p:nvSpPr>
          <p:cNvPr id="8" name="Rectangle 3"/>
          <p:cNvSpPr>
            <a:spLocks noGrp="1"/>
          </p:cNvSpPr>
          <p:nvPr>
            <p:ph type="ctrTitle"/>
          </p:nvPr>
        </p:nvSpPr>
        <p:spPr>
          <a:xfrm>
            <a:off x="4644008" y="1442899"/>
            <a:ext cx="4392488" cy="1344875"/>
          </a:xfrm>
        </p:spPr>
        <p:txBody>
          <a:bodyPr>
            <a:normAutofit fontScale="90000"/>
          </a:bodyPr>
          <a:lstStyle>
            <a:extLst/>
          </a:lstStyle>
          <a:p>
            <a:pPr marL="182880" indent="0" algn="ctr">
              <a:buNone/>
            </a:pPr>
            <a:r>
              <a:rPr lang="en-US" dirty="0" smtClean="0">
                <a:solidFill>
                  <a:schemeClr val="tx1"/>
                </a:solidFill>
                <a:effectLst/>
              </a:rPr>
              <a:t>Optimisation</a:t>
            </a:r>
            <a:endParaRPr lang="en-US" dirty="0">
              <a:solidFill>
                <a:schemeClr val="tx1"/>
              </a:solidFill>
              <a:effectLst/>
            </a:endParaRPr>
          </a:p>
        </p:txBody>
      </p:sp>
      <p:sp>
        <p:nvSpPr>
          <p:cNvPr id="9" name="TextBox 8"/>
          <p:cNvSpPr txBox="1"/>
          <p:nvPr/>
        </p:nvSpPr>
        <p:spPr>
          <a:xfrm>
            <a:off x="5220072" y="2427734"/>
            <a:ext cx="3600400" cy="1292662"/>
          </a:xfrm>
          <a:prstGeom prst="rect">
            <a:avLst/>
          </a:prstGeom>
          <a:noFill/>
        </p:spPr>
        <p:txBody>
          <a:bodyPr wrap="square" rtlCol="0">
            <a:spAutoFit/>
          </a:bodyPr>
          <a:lstStyle/>
          <a:p>
            <a:pPr algn="ctr"/>
            <a:endParaRPr lang="en-US" sz="2000" dirty="0"/>
          </a:p>
          <a:p>
            <a:pPr algn="ctr"/>
            <a:r>
              <a:rPr lang="en-US" sz="2000" b="1" dirty="0" smtClean="0"/>
              <a:t>Part </a:t>
            </a:r>
            <a:r>
              <a:rPr lang="en-US" sz="2000" b="1" dirty="0"/>
              <a:t>2</a:t>
            </a:r>
            <a:r>
              <a:rPr lang="en-US" sz="2000" b="1" dirty="0" smtClean="0"/>
              <a:t> </a:t>
            </a:r>
            <a:r>
              <a:rPr lang="en-US" sz="2000" b="1" dirty="0" smtClean="0"/>
              <a:t>– </a:t>
            </a:r>
            <a:r>
              <a:rPr lang="en-US" sz="2000" b="1" dirty="0" smtClean="0"/>
              <a:t>Computation</a:t>
            </a:r>
            <a:endParaRPr lang="en-US" sz="2000" b="1" dirty="0"/>
          </a:p>
          <a:p>
            <a:pPr algn="r"/>
            <a:endParaRPr lang="en-GB" sz="2000" dirty="0">
              <a:solidFill>
                <a:schemeClr val="tx1">
                  <a:lumMod val="85000"/>
                  <a:lumOff val="15000"/>
                </a:schemeClr>
              </a:solidFill>
              <a:latin typeface="Calibri" pitchFamily="34" charset="0"/>
            </a:endParaRPr>
          </a:p>
          <a:p>
            <a:pPr algn="r"/>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1"/>
            <a:ext cx="9138367" cy="514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a:xfrm>
            <a:off x="540658" y="411510"/>
            <a:ext cx="3887326" cy="677331"/>
          </a:xfrm>
          <a:prstGeom prst="roundRect">
            <a:avLst>
              <a:gd name="adj" fmla="val 8550"/>
            </a:avLst>
          </a:prstGeom>
          <a:solidFill>
            <a:srgbClr val="FFFFFF">
              <a:alpha val="80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itle 1"/>
          <p:cNvSpPr txBox="1">
            <a:spLocks/>
          </p:cNvSpPr>
          <p:nvPr/>
        </p:nvSpPr>
        <p:spPr>
          <a:xfrm>
            <a:off x="179512" y="339502"/>
            <a:ext cx="4248472"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None/>
            </a:pPr>
            <a:r>
              <a:rPr lang="en-GB" dirty="0" smtClean="0">
                <a:solidFill>
                  <a:schemeClr val="tx1"/>
                </a:solidFill>
                <a:effectLst/>
                <a:latin typeface="Calibri" pitchFamily="34" charset="0"/>
              </a:rPr>
              <a:t>Lazy Evaluation</a:t>
            </a:r>
            <a:endParaRPr lang="en-GB" dirty="0">
              <a:solidFill>
                <a:schemeClr val="tx1"/>
              </a:solidFill>
              <a:effectLst/>
              <a:latin typeface="Calibri" pitchFamily="34" charset="0"/>
            </a:endParaRPr>
          </a:p>
        </p:txBody>
      </p:sp>
    </p:spTree>
    <p:extLst>
      <p:ext uri="{BB962C8B-B14F-4D97-AF65-F5344CB8AC3E}">
        <p14:creationId xmlns:p14="http://schemas.microsoft.com/office/powerpoint/2010/main" val="373423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766" y="627534"/>
            <a:ext cx="2627050" cy="4093428"/>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Lazy </a:t>
            </a:r>
            <a:r>
              <a:rPr lang="en-GB" sz="2000" dirty="0">
                <a:solidFill>
                  <a:schemeClr val="tx1">
                    <a:lumMod val="85000"/>
                    <a:lumOff val="15000"/>
                  </a:schemeClr>
                </a:solidFill>
                <a:latin typeface="Calibri" pitchFamily="34" charset="0"/>
              </a:rPr>
              <a:t>evaluation entails that you defer computations until they are actually needed. </a:t>
            </a:r>
          </a:p>
          <a:p>
            <a:endParaRPr lang="en-GB" sz="2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This helps remove problems where a set of costly computations may not be needed (i.e. they should not be performed just in case).</a:t>
            </a:r>
          </a:p>
        </p:txBody>
      </p:sp>
      <p:graphicFrame>
        <p:nvGraphicFramePr>
          <p:cNvPr id="3" name="Table 2"/>
          <p:cNvGraphicFramePr>
            <a:graphicFrameLocks noGrp="1"/>
          </p:cNvGraphicFramePr>
          <p:nvPr>
            <p:extLst>
              <p:ext uri="{D42A27DB-BD31-4B8C-83A1-F6EECF244321}">
                <p14:modId xmlns:p14="http://schemas.microsoft.com/office/powerpoint/2010/main" val="1674751033"/>
              </p:ext>
            </p:extLst>
          </p:nvPr>
        </p:nvGraphicFramePr>
        <p:xfrm>
          <a:off x="2771800" y="242723"/>
          <a:ext cx="6192688" cy="3550158"/>
        </p:xfrm>
        <a:graphic>
          <a:graphicData uri="http://schemas.openxmlformats.org/drawingml/2006/table">
            <a:tbl>
              <a:tblPr firstRow="1" firstCol="1" bandRow="1">
                <a:tableStyleId>{3B4B98B0-60AC-42C2-AFA5-B58CD77FA1E5}</a:tableStyleId>
              </a:tblPr>
              <a:tblGrid>
                <a:gridCol w="518895"/>
                <a:gridCol w="5673793"/>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da-DK" sz="1400" b="1" dirty="0" smtClean="0">
                          <a:solidFill>
                            <a:srgbClr val="0000FF"/>
                          </a:solidFill>
                          <a:latin typeface="Courier New" pitchFamily="49" charset="0"/>
                          <a:cs typeface="Courier New" pitchFamily="49" charset="0"/>
                        </a:rPr>
                        <a:t>void</a:t>
                      </a:r>
                      <a:r>
                        <a:rPr lang="da-DK" sz="1400" b="1" dirty="0" smtClean="0">
                          <a:solidFill>
                            <a:prstClr val="black"/>
                          </a:solidFill>
                          <a:latin typeface="Courier New" pitchFamily="49" charset="0"/>
                          <a:cs typeface="Courier New" pitchFamily="49" charset="0"/>
                        </a:rPr>
                        <a:t> sendMessage(</a:t>
                      </a:r>
                      <a:r>
                        <a:rPr lang="da-DK" sz="1400" b="1" dirty="0" smtClean="0">
                          <a:solidFill>
                            <a:srgbClr val="0000FF"/>
                          </a:solidFill>
                          <a:latin typeface="Courier New" pitchFamily="49" charset="0"/>
                          <a:cs typeface="Courier New" pitchFamily="49" charset="0"/>
                        </a:rPr>
                        <a:t>const</a:t>
                      </a:r>
                      <a:r>
                        <a:rPr lang="da-DK" sz="1400" b="1" dirty="0" smtClean="0">
                          <a:solidFill>
                            <a:prstClr val="black"/>
                          </a:solidFill>
                          <a:latin typeface="Courier New" pitchFamily="49" charset="0"/>
                          <a:cs typeface="Courier New" pitchFamily="49" charset="0"/>
                        </a:rPr>
                        <a:t> std::string&amp; message)</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noFill/>
                  </a:tcPr>
                </a:tc>
                <a:tc>
                  <a:txBody>
                    <a:bodyPr/>
                    <a:lstStyle/>
                    <a:p>
                      <a:r>
                        <a:rPr lang="en-GB" sz="1400" b="1" dirty="0" smtClean="0">
                          <a:latin typeface="Courier New" pitchFamily="49" charset="0"/>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 3</a:t>
                      </a:r>
                      <a:endParaRPr lang="en-GB" sz="1100" b="0" dirty="0">
                        <a:solidFill>
                          <a:schemeClr val="bg1">
                            <a:lumMod val="65000"/>
                          </a:schemeClr>
                        </a:solidFill>
                        <a:effectLst/>
                        <a:latin typeface="Calibri"/>
                        <a:ea typeface="Calibri"/>
                        <a:cs typeface="Times New Roman"/>
                      </a:endParaRPr>
                    </a:p>
                  </a:txBody>
                  <a:tcPr marL="9525" marR="9525" marT="9525" marB="9525">
                    <a:lnR w="12700" cap="flat" cmpd="sng" algn="ctr">
                      <a:solidFill>
                        <a:schemeClr val="tx1"/>
                      </a:solidFill>
                      <a:prstDash val="solid"/>
                      <a:round/>
                      <a:headEnd type="none" w="med" len="med"/>
                      <a:tailEnd type="none" w="med" len="med"/>
                    </a:lnR>
                    <a:lnT>
                      <a:noFill/>
                    </a:lnT>
                    <a:noFill/>
                  </a:tcPr>
                </a:tc>
                <a:tc>
                  <a:txBody>
                    <a:bodyPr/>
                    <a:lstStyle/>
                    <a:p>
                      <a:r>
                        <a:rPr lang="en-GB" sz="1400" b="1" dirty="0" smtClean="0">
                          <a:latin typeface="Courier New" pitchFamily="49" charset="0"/>
                          <a:cs typeface="Courier New" pitchFamily="49" charset="0"/>
                        </a:rPr>
                        <a:t>   </a:t>
                      </a:r>
                      <a:r>
                        <a:rPr lang="en-GB" sz="1400" b="1" dirty="0" err="1" smtClean="0">
                          <a:latin typeface="Courier New" pitchFamily="49" charset="0"/>
                          <a:cs typeface="Courier New" pitchFamily="49" charset="0"/>
                        </a:rPr>
                        <a:t>std</a:t>
                      </a:r>
                      <a:r>
                        <a:rPr lang="en-GB" sz="1400" b="1" dirty="0" smtClean="0">
                          <a:latin typeface="Courier New" pitchFamily="49" charset="0"/>
                          <a:cs typeface="Courier New" pitchFamily="49" charset="0"/>
                        </a:rPr>
                        <a:t>::string </a:t>
                      </a:r>
                      <a:r>
                        <a:rPr lang="en-GB" sz="1400" b="1" dirty="0" err="1" smtClean="0">
                          <a:latin typeface="Courier New" pitchFamily="49" charset="0"/>
                          <a:cs typeface="Courier New" pitchFamily="49" charset="0"/>
                        </a:rPr>
                        <a:t>errorMsg</a:t>
                      </a:r>
                      <a:r>
                        <a:rPr lang="en-GB" sz="1400" b="1" dirty="0" smtClean="0">
                          <a:latin typeface="Courier New" pitchFamily="49" charset="0"/>
                          <a:cs typeface="Courier New" pitchFamily="49" charset="0"/>
                        </a:rPr>
                        <a:t>; </a:t>
                      </a:r>
                      <a:r>
                        <a:rPr lang="en-GB" sz="1400" b="1" dirty="0" smtClean="0">
                          <a:solidFill>
                            <a:srgbClr val="008000"/>
                          </a:solidFill>
                          <a:latin typeface="Courier New" pitchFamily="49" charset="0"/>
                          <a:cs typeface="Courier New" pitchFamily="49" charset="0"/>
                        </a:rPr>
                        <a:t>// string always created</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4</a:t>
                      </a:r>
                      <a:endParaRPr lang="en-GB" sz="1100" b="0" dirty="0">
                        <a:solidFill>
                          <a:schemeClr val="bg1">
                            <a:lumMod val="65000"/>
                          </a:schemeClr>
                        </a:solidFill>
                        <a:effectLst/>
                        <a:latin typeface="Calibri"/>
                        <a:ea typeface="Calibri"/>
                        <a:cs typeface="Times New Roman"/>
                      </a:endParaRPr>
                    </a:p>
                  </a:txBody>
                  <a:tcPr marL="9525" marR="9525" marT="9525" marB="9525">
                    <a:lnR w="12700" cap="flat" cmpd="sng" algn="ctr">
                      <a:solidFill>
                        <a:schemeClr val="tx1"/>
                      </a:solidFill>
                      <a:prstDash val="solid"/>
                      <a:round/>
                      <a:headEnd type="none" w="med" len="med"/>
                      <a:tailEnd type="none" w="med" len="med"/>
                    </a:ln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GB" sz="1400" b="1" dirty="0">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5</a:t>
                      </a:r>
                      <a:endParaRPr lang="en-GB" sz="1100" b="0" dirty="0">
                        <a:solidFill>
                          <a:schemeClr val="bg1">
                            <a:lumMod val="65000"/>
                          </a:schemeClr>
                        </a:solidFill>
                        <a:effectLst/>
                        <a:latin typeface="Calibri"/>
                        <a:ea typeface="Calibri"/>
                        <a:cs typeface="Times New Roman"/>
                      </a:endParaRPr>
                    </a:p>
                  </a:txBody>
                  <a:tcPr marL="9525" marR="9525" marT="9525" marB="9525">
                    <a:lnR w="12700" cap="flat" cmpd="sng" algn="ctr">
                      <a:solidFill>
                        <a:schemeClr val="tx1"/>
                      </a:solidFill>
                      <a:prstDash val="solid"/>
                      <a:round/>
                      <a:headEnd type="none" w="med" len="med"/>
                      <a:tailEnd type="none" w="med" len="med"/>
                    </a:lnR>
                    <a:lnB>
                      <a:noFill/>
                    </a:lnB>
                    <a:noFill/>
                  </a:tcPr>
                </a:tc>
                <a:tc>
                  <a:txBody>
                    <a:bodyPr/>
                    <a:lstStyle/>
                    <a:p>
                      <a:r>
                        <a:rPr lang="en-GB" sz="1400" b="1" dirty="0" smtClean="0">
                          <a:solidFill>
                            <a:srgbClr val="008000"/>
                          </a:solidFill>
                          <a:latin typeface="Courier New" pitchFamily="49" charset="0"/>
                          <a:cs typeface="Courier New" pitchFamily="49" charset="0"/>
                        </a:rPr>
                        <a:t>   // Likely</a:t>
                      </a:r>
                      <a:r>
                        <a:rPr lang="en-GB" sz="1400" b="1" baseline="0" dirty="0" smtClean="0">
                          <a:solidFill>
                            <a:srgbClr val="008000"/>
                          </a:solidFill>
                          <a:latin typeface="Courier New" pitchFamily="49" charset="0"/>
                          <a:cs typeface="Courier New" pitchFamily="49" charset="0"/>
                        </a:rPr>
                        <a:t> the message is 99% sent without error</a:t>
                      </a:r>
                      <a:endParaRPr lang="en-GB" sz="1400" b="1" dirty="0" smtClean="0">
                        <a:solidFill>
                          <a:srgbClr val="008000"/>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a:noFill/>
                    </a:lnB>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6</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r>
                        <a:rPr lang="en-GB" sz="1400" b="1" dirty="0" smtClean="0">
                          <a:solidFill>
                            <a:srgbClr val="0000FF"/>
                          </a:solidFill>
                          <a:latin typeface="Courier New" pitchFamily="49" charset="0"/>
                          <a:cs typeface="Courier New" pitchFamily="49" charset="0"/>
                        </a:rPr>
                        <a:t>   switch</a:t>
                      </a:r>
                      <a:r>
                        <a:rPr lang="en-GB" sz="1400" b="1" dirty="0" smtClean="0">
                          <a:solidFill>
                            <a:prstClr val="black"/>
                          </a:solidFill>
                          <a:latin typeface="Courier New" pitchFamily="49" charset="0"/>
                          <a:cs typeface="Courier New" pitchFamily="49" charset="0"/>
                        </a:rPr>
                        <a:t>( </a:t>
                      </a:r>
                      <a:r>
                        <a:rPr lang="en-GB" sz="1400" b="1" dirty="0" err="1" smtClean="0">
                          <a:solidFill>
                            <a:prstClr val="black"/>
                          </a:solidFill>
                          <a:latin typeface="Courier New" pitchFamily="49" charset="0"/>
                          <a:cs typeface="Courier New" pitchFamily="49" charset="0"/>
                        </a:rPr>
                        <a:t>trySendMessage</a:t>
                      </a:r>
                      <a:r>
                        <a:rPr lang="en-GB" sz="1400" b="1" dirty="0" smtClean="0">
                          <a:solidFill>
                            <a:prstClr val="black"/>
                          </a:solidFill>
                          <a:latin typeface="Courier New" pitchFamily="49" charset="0"/>
                          <a:cs typeface="Courier New" pitchFamily="49" charset="0"/>
                        </a:rPr>
                        <a:t>(message) ) </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7</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400" b="1" dirty="0" smtClean="0">
                          <a:effectLst/>
                          <a:latin typeface="Courier New" pitchFamily="49" charset="0"/>
                          <a:ea typeface="Calibri"/>
                          <a:cs typeface="Courier New" pitchFamily="49" charset="0"/>
                        </a:rPr>
                        <a:t>  {</a:t>
                      </a:r>
                      <a:endParaRPr lang="en-GB" sz="1400" b="1" dirty="0">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8</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r>
                        <a:rPr lang="en-GB" sz="1400" b="1" dirty="0" smtClean="0">
                          <a:solidFill>
                            <a:srgbClr val="0000FF"/>
                          </a:solidFill>
                          <a:latin typeface="Courier New" pitchFamily="49" charset="0"/>
                          <a:cs typeface="Courier New" pitchFamily="49" charset="0"/>
                        </a:rPr>
                        <a:t>   case</a:t>
                      </a:r>
                      <a:r>
                        <a:rPr lang="en-GB" sz="1400" b="1" dirty="0" smtClean="0">
                          <a:solidFill>
                            <a:prstClr val="black"/>
                          </a:solidFill>
                          <a:latin typeface="Courier New" pitchFamily="49" charset="0"/>
                          <a:cs typeface="Courier New" pitchFamily="49" charset="0"/>
                        </a:rPr>
                        <a:t> -1:</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9</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r>
                        <a:rPr lang="en-GB" sz="1400" b="1" dirty="0" smtClean="0">
                          <a:latin typeface="Courier New" pitchFamily="49" charset="0"/>
                          <a:cs typeface="Courier New" pitchFamily="49" charset="0"/>
                        </a:rPr>
                        <a:t>      </a:t>
                      </a:r>
                      <a:r>
                        <a:rPr lang="en-GB" sz="1400" b="1" dirty="0" err="1" smtClean="0">
                          <a:latin typeface="Courier New" pitchFamily="49" charset="0"/>
                          <a:cs typeface="Courier New" pitchFamily="49" charset="0"/>
                        </a:rPr>
                        <a:t>errorMsg</a:t>
                      </a:r>
                      <a:r>
                        <a:rPr lang="en-GB" sz="1400" b="1" dirty="0" smtClean="0">
                          <a:latin typeface="Courier New" pitchFamily="49" charset="0"/>
                          <a:cs typeface="Courier New" pitchFamily="49" charset="0"/>
                        </a:rPr>
                        <a:t> = </a:t>
                      </a:r>
                      <a:r>
                        <a:rPr lang="en-GB" sz="1400" b="1" dirty="0" smtClean="0">
                          <a:solidFill>
                            <a:srgbClr val="A31515"/>
                          </a:solidFill>
                          <a:latin typeface="Courier New" pitchFamily="49" charset="0"/>
                          <a:cs typeface="Courier New" pitchFamily="49" charset="0"/>
                        </a:rPr>
                        <a:t>"Connection not established"</a:t>
                      </a:r>
                      <a:r>
                        <a:rPr lang="en-GB" sz="1400" b="1" dirty="0" smtClean="0">
                          <a:solidFill>
                            <a:prstClr val="black"/>
                          </a:solidFill>
                          <a:latin typeface="Courier New" pitchFamily="49" charset="0"/>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10</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r>
                        <a:rPr lang="en-GB" sz="1400" b="1" dirty="0" smtClean="0">
                          <a:latin typeface="Courier New" pitchFamily="49" charset="0"/>
                          <a:cs typeface="Courier New" pitchFamily="49" charset="0"/>
                        </a:rPr>
                        <a:t>      </a:t>
                      </a:r>
                      <a:r>
                        <a:rPr lang="en-GB" sz="1400" b="1" dirty="0" err="1" smtClean="0">
                          <a:latin typeface="Courier New" pitchFamily="49" charset="0"/>
                          <a:cs typeface="Courier New" pitchFamily="49" charset="0"/>
                        </a:rPr>
                        <a:t>logError</a:t>
                      </a:r>
                      <a:r>
                        <a:rPr lang="en-GB" sz="1400" b="1" dirty="0" smtClean="0">
                          <a:latin typeface="Courier New" pitchFamily="49" charset="0"/>
                          <a:cs typeface="Courier New" pitchFamily="49" charset="0"/>
                        </a:rPr>
                        <a:t>(</a:t>
                      </a:r>
                      <a:r>
                        <a:rPr lang="en-GB" sz="1400" b="1" dirty="0" err="1" smtClean="0">
                          <a:latin typeface="Courier New" pitchFamily="49" charset="0"/>
                          <a:cs typeface="Courier New" pitchFamily="49" charset="0"/>
                        </a:rPr>
                        <a:t>errorMsg</a:t>
                      </a:r>
                      <a:r>
                        <a:rPr lang="en-GB" sz="1400" b="1" dirty="0" smtClean="0">
                          <a:latin typeface="Courier New" pitchFamily="49" charset="0"/>
                          <a:cs typeface="Courier New" pitchFamily="49" charset="0"/>
                        </a:rPr>
                        <a:t>); </a:t>
                      </a:r>
                      <a:r>
                        <a:rPr lang="en-GB" sz="1400" b="1" dirty="0" smtClean="0">
                          <a:solidFill>
                            <a:srgbClr val="0000FF"/>
                          </a:solidFill>
                          <a:latin typeface="Courier New" pitchFamily="49" charset="0"/>
                          <a:cs typeface="Courier New" pitchFamily="49" charset="0"/>
                        </a:rPr>
                        <a:t>break</a:t>
                      </a:r>
                      <a:r>
                        <a:rPr lang="en-GB" sz="1400" b="1" dirty="0" smtClean="0">
                          <a:solidFill>
                            <a:prstClr val="black"/>
                          </a:solidFill>
                          <a:latin typeface="Courier New" pitchFamily="49" charset="0"/>
                          <a:cs typeface="Courier New" pitchFamily="49" charset="0"/>
                        </a:rPr>
                        <a:t>;</a:t>
                      </a:r>
                      <a:endParaRPr lang="en-GB" sz="1400" b="1" dirty="0" smtClean="0">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11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r>
                        <a:rPr lang="en-GB" sz="1400" b="1" dirty="0" smtClean="0">
                          <a:solidFill>
                            <a:srgbClr val="0000FF"/>
                          </a:solidFill>
                          <a:latin typeface="Courier New" pitchFamily="49" charset="0"/>
                          <a:cs typeface="Courier New" pitchFamily="49" charset="0"/>
                        </a:rPr>
                        <a:t>   case</a:t>
                      </a:r>
                      <a:r>
                        <a:rPr lang="en-GB" sz="1400" b="1" dirty="0" smtClean="0">
                          <a:solidFill>
                            <a:prstClr val="black"/>
                          </a:solidFill>
                          <a:latin typeface="Courier New" pitchFamily="49" charset="0"/>
                          <a:cs typeface="Courier New" pitchFamily="49" charset="0"/>
                        </a:rPr>
                        <a:t> 10: </a:t>
                      </a:r>
                      <a:r>
                        <a:rPr lang="en-GB" sz="1400" b="1" dirty="0" smtClean="0">
                          <a:solidFill>
                            <a:srgbClr val="0000FF"/>
                          </a:solidFill>
                          <a:latin typeface="Courier New" pitchFamily="49" charset="0"/>
                          <a:cs typeface="Courier New" pitchFamily="49" charset="0"/>
                        </a:rPr>
                        <a:t>  </a:t>
                      </a:r>
                      <a:endParaRPr lang="en-GB" sz="1400" b="1" dirty="0" smtClean="0">
                        <a:solidFill>
                          <a:prstClr val="black"/>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12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r>
                        <a:rPr lang="en-GB" sz="1400" b="1" dirty="0" smtClean="0">
                          <a:latin typeface="Courier New" pitchFamily="49" charset="0"/>
                          <a:cs typeface="Courier New" pitchFamily="49" charset="0"/>
                        </a:rPr>
                        <a:t>      </a:t>
                      </a:r>
                      <a:r>
                        <a:rPr lang="en-GB" sz="1400" b="1" dirty="0" err="1" smtClean="0">
                          <a:latin typeface="Courier New" pitchFamily="49" charset="0"/>
                          <a:cs typeface="Courier New" pitchFamily="49" charset="0"/>
                        </a:rPr>
                        <a:t>errorMsg</a:t>
                      </a:r>
                      <a:r>
                        <a:rPr lang="en-GB" sz="1400" b="1" dirty="0" smtClean="0">
                          <a:latin typeface="Courier New" pitchFamily="49" charset="0"/>
                          <a:cs typeface="Courier New" pitchFamily="49" charset="0"/>
                        </a:rPr>
                        <a:t> = </a:t>
                      </a:r>
                      <a:r>
                        <a:rPr lang="en-GB" sz="1400" b="1" dirty="0" smtClean="0">
                          <a:solidFill>
                            <a:srgbClr val="A31515"/>
                          </a:solidFill>
                          <a:latin typeface="Courier New" pitchFamily="49" charset="0"/>
                          <a:cs typeface="Courier New" pitchFamily="49" charset="0"/>
                        </a:rPr>
                        <a:t>"Message rejected"</a:t>
                      </a:r>
                      <a:r>
                        <a:rPr lang="en-GB" sz="1400" b="1" dirty="0" smtClean="0">
                          <a:solidFill>
                            <a:prstClr val="black"/>
                          </a:solidFill>
                          <a:latin typeface="Courier New" pitchFamily="49" charset="0"/>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13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r>
                        <a:rPr lang="en-GB" sz="1400" b="1" dirty="0" smtClean="0">
                          <a:latin typeface="Courier New" pitchFamily="49" charset="0"/>
                          <a:cs typeface="Courier New" pitchFamily="49" charset="0"/>
                        </a:rPr>
                        <a:t>      </a:t>
                      </a:r>
                      <a:r>
                        <a:rPr lang="en-GB" sz="1400" b="1" dirty="0" err="1" smtClean="0">
                          <a:latin typeface="Courier New" pitchFamily="49" charset="0"/>
                          <a:cs typeface="Courier New" pitchFamily="49" charset="0"/>
                        </a:rPr>
                        <a:t>logError</a:t>
                      </a:r>
                      <a:r>
                        <a:rPr lang="en-GB" sz="1400" b="1" dirty="0" smtClean="0">
                          <a:latin typeface="Courier New" pitchFamily="49" charset="0"/>
                          <a:cs typeface="Courier New" pitchFamily="49" charset="0"/>
                        </a:rPr>
                        <a:t>(</a:t>
                      </a:r>
                      <a:r>
                        <a:rPr lang="en-GB" sz="1400" b="1" dirty="0" err="1" smtClean="0">
                          <a:latin typeface="Courier New" pitchFamily="49" charset="0"/>
                          <a:cs typeface="Courier New" pitchFamily="49" charset="0"/>
                        </a:rPr>
                        <a:t>errorMsg</a:t>
                      </a:r>
                      <a:r>
                        <a:rPr lang="en-GB" sz="1400" b="1" dirty="0" smtClean="0">
                          <a:latin typeface="Courier New" pitchFamily="49" charset="0"/>
                          <a:cs typeface="Courier New" pitchFamily="49" charset="0"/>
                        </a:rPr>
                        <a:t>);</a:t>
                      </a:r>
                      <a:r>
                        <a:rPr lang="en-GB" sz="1400" b="1" dirty="0" smtClean="0">
                          <a:solidFill>
                            <a:srgbClr val="0000FF"/>
                          </a:solidFill>
                          <a:latin typeface="Courier New" pitchFamily="49" charset="0"/>
                          <a:cs typeface="Courier New" pitchFamily="49" charset="0"/>
                        </a:rPr>
                        <a:t> break</a:t>
                      </a:r>
                      <a:r>
                        <a:rPr lang="en-GB" sz="1400" b="1" dirty="0" smtClean="0">
                          <a:solidFill>
                            <a:prstClr val="black"/>
                          </a:solidFill>
                          <a:latin typeface="Courier New" pitchFamily="49" charset="0"/>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14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r>
                        <a:rPr lang="en-GB" sz="1400" b="1" dirty="0" smtClean="0">
                          <a:latin typeface="Courier New" pitchFamily="49" charset="0"/>
                          <a:cs typeface="Courier New" pitchFamily="49" charset="0"/>
                        </a:rPr>
                        <a:t>   }</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15</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r>
                        <a:rPr lang="en-GB" sz="1400" b="1" dirty="0" smtClean="0">
                          <a:latin typeface="Courier New" pitchFamily="49" charset="0"/>
                          <a:cs typeface="Courier New" pitchFamily="49" charset="0"/>
                        </a:rPr>
                        <a:t>} </a:t>
                      </a:r>
                      <a:r>
                        <a:rPr lang="en-GB" sz="1400" b="1" dirty="0" smtClean="0">
                          <a:solidFill>
                            <a:srgbClr val="008000"/>
                          </a:solidFill>
                          <a:latin typeface="Courier New" pitchFamily="49" charset="0"/>
                          <a:cs typeface="Courier New" pitchFamily="49" charset="0"/>
                        </a:rPr>
                        <a:t>// string always destructed</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609629793"/>
              </p:ext>
            </p:extLst>
          </p:nvPr>
        </p:nvGraphicFramePr>
        <p:xfrm>
          <a:off x="2771800" y="4299942"/>
          <a:ext cx="6192688" cy="464820"/>
        </p:xfrm>
        <a:graphic>
          <a:graphicData uri="http://schemas.openxmlformats.org/drawingml/2006/table">
            <a:tbl>
              <a:tblPr firstRow="1" firstCol="1" bandRow="1">
                <a:tableStyleId>{3B4B98B0-60AC-42C2-AFA5-B58CD77FA1E5}</a:tableStyleId>
              </a:tblPr>
              <a:tblGrid>
                <a:gridCol w="518895"/>
                <a:gridCol w="5673793"/>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GB" sz="1400" dirty="0" err="1" smtClean="0">
                          <a:latin typeface="Courier New" pitchFamily="49" charset="0"/>
                          <a:cs typeface="Courier New" pitchFamily="49" charset="0"/>
                        </a:rPr>
                        <a:t>logError</a:t>
                      </a:r>
                      <a:r>
                        <a:rPr lang="en-GB" sz="1400" dirty="0" smtClean="0">
                          <a:latin typeface="Courier New" pitchFamily="49" charset="0"/>
                          <a:cs typeface="Courier New" pitchFamily="49" charset="0"/>
                        </a:rPr>
                        <a:t>(</a:t>
                      </a:r>
                      <a:r>
                        <a:rPr lang="en-GB" sz="1400" dirty="0" err="1" smtClean="0">
                          <a:latin typeface="Courier New" pitchFamily="49" charset="0"/>
                          <a:cs typeface="Courier New" pitchFamily="49" charset="0"/>
                        </a:rPr>
                        <a:t>std</a:t>
                      </a:r>
                      <a:r>
                        <a:rPr lang="en-GB" sz="1400" dirty="0" smtClean="0">
                          <a:latin typeface="Courier New" pitchFamily="49" charset="0"/>
                          <a:cs typeface="Courier New" pitchFamily="49" charset="0"/>
                        </a:rPr>
                        <a:t>::string(</a:t>
                      </a:r>
                      <a:r>
                        <a:rPr lang="en-GB" sz="1400" dirty="0" smtClean="0">
                          <a:solidFill>
                            <a:srgbClr val="A31515"/>
                          </a:solidFill>
                          <a:latin typeface="Courier New" pitchFamily="49" charset="0"/>
                          <a:cs typeface="Courier New" pitchFamily="49" charset="0"/>
                        </a:rPr>
                        <a:t>"Connection not established"</a:t>
                      </a:r>
                      <a:r>
                        <a:rPr lang="en-GB" sz="1400" dirty="0" smtClean="0">
                          <a:solidFill>
                            <a:prstClr val="black"/>
                          </a:solidFill>
                          <a:latin typeface="Courier New" pitchFamily="49" charset="0"/>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err="1" smtClean="0">
                          <a:ln>
                            <a:noFill/>
                          </a:ln>
                          <a:solidFill>
                            <a:prstClr val="black"/>
                          </a:solidFill>
                          <a:effectLst/>
                          <a:uLnTx/>
                          <a:uFillTx/>
                          <a:latin typeface="Courier New" pitchFamily="49" charset="0"/>
                          <a:ea typeface="+mn-ea"/>
                          <a:cs typeface="Courier New" pitchFamily="49" charset="0"/>
                        </a:rPr>
                        <a:t>logError</a:t>
                      </a:r>
                      <a:r>
                        <a:rPr kumimoji="0" lang="en-GB" sz="1400" b="1" i="0" u="none" strike="noStrike" kern="1200" cap="none" spc="0" normalizeH="0" baseline="0" noProof="0" dirty="0" smtClean="0">
                          <a:ln>
                            <a:noFill/>
                          </a:ln>
                          <a:solidFill>
                            <a:prstClr val="black"/>
                          </a:solidFill>
                          <a:effectLst/>
                          <a:uLnTx/>
                          <a:uFillTx/>
                          <a:latin typeface="Courier New" pitchFamily="49" charset="0"/>
                          <a:ea typeface="+mn-ea"/>
                          <a:cs typeface="Courier New" pitchFamily="49" charset="0"/>
                        </a:rPr>
                        <a:t>(</a:t>
                      </a:r>
                      <a:r>
                        <a:rPr kumimoji="0" lang="en-GB" sz="1400" b="1" i="0" u="none" strike="noStrike" kern="1200" cap="none" spc="0" normalizeH="0" baseline="0" noProof="0" dirty="0" err="1" smtClean="0">
                          <a:ln>
                            <a:noFill/>
                          </a:ln>
                          <a:solidFill>
                            <a:prstClr val="black"/>
                          </a:solidFill>
                          <a:effectLst/>
                          <a:uLnTx/>
                          <a:uFillTx/>
                          <a:latin typeface="Courier New" pitchFamily="49" charset="0"/>
                          <a:ea typeface="+mn-ea"/>
                          <a:cs typeface="Courier New" pitchFamily="49" charset="0"/>
                        </a:rPr>
                        <a:t>std</a:t>
                      </a:r>
                      <a:r>
                        <a:rPr kumimoji="0" lang="en-GB" sz="1400" b="1" i="0" u="none" strike="noStrike" kern="1200" cap="none" spc="0" normalizeH="0" baseline="0" noProof="0" dirty="0" smtClean="0">
                          <a:ln>
                            <a:noFill/>
                          </a:ln>
                          <a:solidFill>
                            <a:prstClr val="black"/>
                          </a:solidFill>
                          <a:effectLst/>
                          <a:uLnTx/>
                          <a:uFillTx/>
                          <a:latin typeface="Courier New" pitchFamily="49" charset="0"/>
                          <a:ea typeface="+mn-ea"/>
                          <a:cs typeface="Courier New" pitchFamily="49" charset="0"/>
                        </a:rPr>
                        <a:t>::string(</a:t>
                      </a:r>
                      <a:r>
                        <a:rPr kumimoji="0" lang="en-GB" sz="1400" b="1" i="0" u="none" strike="noStrike" kern="1200" cap="none" spc="0" normalizeH="0" baseline="0" noProof="0" dirty="0" smtClean="0">
                          <a:ln>
                            <a:noFill/>
                          </a:ln>
                          <a:solidFill>
                            <a:srgbClr val="A31515"/>
                          </a:solidFill>
                          <a:effectLst/>
                          <a:uLnTx/>
                          <a:uFillTx/>
                          <a:latin typeface="Courier New" pitchFamily="49" charset="0"/>
                          <a:ea typeface="+mn-ea"/>
                          <a:cs typeface="Courier New" pitchFamily="49" charset="0"/>
                        </a:rPr>
                        <a:t>“Message rejected"</a:t>
                      </a:r>
                      <a:r>
                        <a:rPr kumimoji="0" lang="en-GB" sz="1400" b="1" i="0" u="none" strike="noStrike" kern="1200" cap="none" spc="0" normalizeH="0" baseline="0" noProof="0" dirty="0" smtClean="0">
                          <a:ln>
                            <a:noFill/>
                          </a:ln>
                          <a:solidFill>
                            <a:prstClr val="black"/>
                          </a:solidFill>
                          <a:effectLst/>
                          <a:uLnTx/>
                          <a:uFillTx/>
                          <a:latin typeface="Courier New" pitchFamily="49" charset="0"/>
                          <a:ea typeface="+mn-ea"/>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 name="TextBox 4"/>
          <p:cNvSpPr txBox="1"/>
          <p:nvPr/>
        </p:nvSpPr>
        <p:spPr>
          <a:xfrm>
            <a:off x="3275856" y="3939902"/>
            <a:ext cx="6012160" cy="400110"/>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Better to embed/create the string when it is needed</a:t>
            </a:r>
            <a:endParaRPr lang="en-GB" sz="2000"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36038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766" y="627534"/>
            <a:ext cx="2627050" cy="2554545"/>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Where possible, object creation should be deferred until all elements needed to construct the class have been obtained (to avoid needless construction costs).</a:t>
            </a:r>
          </a:p>
        </p:txBody>
      </p:sp>
      <p:graphicFrame>
        <p:nvGraphicFramePr>
          <p:cNvPr id="3" name="Table 2"/>
          <p:cNvGraphicFramePr>
            <a:graphicFrameLocks noGrp="1"/>
          </p:cNvGraphicFramePr>
          <p:nvPr>
            <p:extLst>
              <p:ext uri="{D42A27DB-BD31-4B8C-83A1-F6EECF244321}">
                <p14:modId xmlns:p14="http://schemas.microsoft.com/office/powerpoint/2010/main" val="2616481159"/>
              </p:ext>
            </p:extLst>
          </p:nvPr>
        </p:nvGraphicFramePr>
        <p:xfrm>
          <a:off x="2915816" y="458747"/>
          <a:ext cx="5688632" cy="1891284"/>
        </p:xfrm>
        <a:graphic>
          <a:graphicData uri="http://schemas.openxmlformats.org/drawingml/2006/table">
            <a:tbl>
              <a:tblPr firstRow="1" firstCol="1" bandRow="1">
                <a:tableStyleId>{3B4B98B0-60AC-42C2-AFA5-B58CD77FA1E5}</a:tableStyleId>
              </a:tblPr>
              <a:tblGrid>
                <a:gridCol w="476659"/>
                <a:gridCol w="5211973"/>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da-DK" sz="1400" b="1" dirty="0" smtClean="0">
                          <a:solidFill>
                            <a:srgbClr val="0000FF"/>
                          </a:solidFill>
                          <a:latin typeface="Courier New" pitchFamily="49" charset="0"/>
                          <a:cs typeface="Courier New" pitchFamily="49" charset="0"/>
                        </a:rPr>
                        <a:t>void</a:t>
                      </a:r>
                      <a:r>
                        <a:rPr lang="da-DK" sz="1400" b="1" dirty="0" smtClean="0">
                          <a:solidFill>
                            <a:prstClr val="black"/>
                          </a:solidFill>
                          <a:latin typeface="Courier New" pitchFamily="49" charset="0"/>
                          <a:cs typeface="Courier New" pitchFamily="49" charset="0"/>
                        </a:rPr>
                        <a:t> foo()</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noFill/>
                  </a:tcPr>
                </a:tc>
                <a:tc>
                  <a:txBody>
                    <a:bodyPr/>
                    <a:lstStyle/>
                    <a:p>
                      <a:r>
                        <a:rPr lang="en-GB" sz="1400" b="1" dirty="0" smtClean="0">
                          <a:latin typeface="Courier New" pitchFamily="49" charset="0"/>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 3</a:t>
                      </a:r>
                      <a:endParaRPr lang="en-GB" sz="1100" b="0" dirty="0">
                        <a:solidFill>
                          <a:schemeClr val="bg1">
                            <a:lumMod val="65000"/>
                          </a:schemeClr>
                        </a:solidFill>
                        <a:effectLst/>
                        <a:latin typeface="Calibri"/>
                        <a:ea typeface="Calibri"/>
                        <a:cs typeface="Times New Roman"/>
                      </a:endParaRPr>
                    </a:p>
                  </a:txBody>
                  <a:tcPr marL="9525" marR="9525" marT="9525" marB="9525">
                    <a:lnR w="12700" cap="flat" cmpd="sng" algn="ctr">
                      <a:solidFill>
                        <a:schemeClr val="tx1"/>
                      </a:solidFill>
                      <a:prstDash val="solid"/>
                      <a:round/>
                      <a:headEnd type="none" w="med" len="med"/>
                      <a:tailEnd type="none" w="med" len="med"/>
                    </a:lnR>
                    <a:lnT>
                      <a:noFill/>
                    </a:lnT>
                    <a:noFill/>
                  </a:tcPr>
                </a:tc>
                <a:tc>
                  <a:txBody>
                    <a:bodyPr/>
                    <a:lstStyle/>
                    <a:p>
                      <a:r>
                        <a:rPr lang="en-GB" sz="1400" b="1" dirty="0" smtClean="0">
                          <a:latin typeface="Courier New" pitchFamily="49" charset="0"/>
                          <a:cs typeface="Courier New" pitchFamily="49" charset="0"/>
                        </a:rPr>
                        <a:t>   </a:t>
                      </a:r>
                      <a:r>
                        <a:rPr lang="en-GB" sz="1400" b="1" dirty="0" err="1" smtClean="0">
                          <a:latin typeface="Courier New" pitchFamily="49" charset="0"/>
                          <a:cs typeface="Courier New" pitchFamily="49" charset="0"/>
                        </a:rPr>
                        <a:t>std</a:t>
                      </a:r>
                      <a:r>
                        <a:rPr lang="en-GB" sz="1400" b="1" dirty="0" smtClean="0">
                          <a:latin typeface="Courier New" pitchFamily="49" charset="0"/>
                          <a:cs typeface="Courier New" pitchFamily="49" charset="0"/>
                        </a:rPr>
                        <a:t>::string m; </a:t>
                      </a:r>
                      <a:r>
                        <a:rPr lang="en-GB" sz="1400" b="1" dirty="0" smtClean="0">
                          <a:solidFill>
                            <a:srgbClr val="008000"/>
                          </a:solidFill>
                          <a:latin typeface="Courier New" pitchFamily="49" charset="0"/>
                          <a:cs typeface="Courier New" pitchFamily="49" charset="0"/>
                        </a:rPr>
                        <a:t>// Default constructor</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4</a:t>
                      </a:r>
                      <a:endParaRPr lang="en-GB" sz="1100" b="0" dirty="0">
                        <a:solidFill>
                          <a:schemeClr val="bg1">
                            <a:lumMod val="65000"/>
                          </a:schemeClr>
                        </a:solidFill>
                        <a:effectLst/>
                        <a:latin typeface="Calibri"/>
                        <a:ea typeface="Calibri"/>
                        <a:cs typeface="Times New Roman"/>
                      </a:endParaRPr>
                    </a:p>
                  </a:txBody>
                  <a:tcPr marL="9525" marR="9525" marT="9525" marB="9525">
                    <a:lnR w="12700" cap="flat" cmpd="sng" algn="ctr">
                      <a:solidFill>
                        <a:schemeClr val="tx1"/>
                      </a:solidFill>
                      <a:prstDash val="solid"/>
                      <a:round/>
                      <a:headEnd type="none" w="med" len="med"/>
                      <a:tailEnd type="none" w="med" len="med"/>
                    </a:lnR>
                    <a:lnB>
                      <a:noFill/>
                    </a:lnB>
                    <a:noFill/>
                  </a:tcPr>
                </a:tc>
                <a:tc>
                  <a:txBody>
                    <a:bodyPr/>
                    <a:lstStyle/>
                    <a:p>
                      <a:r>
                        <a:rPr lang="en-GB" sz="1400" b="1" dirty="0" smtClean="0">
                          <a:solidFill>
                            <a:srgbClr val="008000"/>
                          </a:solidFill>
                          <a:latin typeface="Courier New" pitchFamily="49" charset="0"/>
                          <a:cs typeface="Courier New" pitchFamily="49" charset="0"/>
                        </a:rPr>
                        <a:t>   // …</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a:noFill/>
                    </a:lnB>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5</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r>
                        <a:rPr lang="en-GB" sz="1400" b="1" dirty="0" smtClean="0">
                          <a:solidFill>
                            <a:srgbClr val="0000FF"/>
                          </a:solidFill>
                          <a:latin typeface="Courier New" pitchFamily="49" charset="0"/>
                          <a:cs typeface="Courier New" pitchFamily="49" charset="0"/>
                        </a:rPr>
                        <a:t>   char</a:t>
                      </a:r>
                      <a:r>
                        <a:rPr lang="en-GB" sz="1400" b="1" baseline="0" dirty="0" smtClean="0">
                          <a:solidFill>
                            <a:prstClr val="black"/>
                          </a:solidFill>
                          <a:latin typeface="Courier New" pitchFamily="49" charset="0"/>
                          <a:cs typeface="Courier New" pitchFamily="49" charset="0"/>
                        </a:rPr>
                        <a:t> </a:t>
                      </a:r>
                      <a:r>
                        <a:rPr lang="en-GB" sz="1400" b="1" dirty="0" smtClean="0">
                          <a:solidFill>
                            <a:prstClr val="black"/>
                          </a:solidFill>
                          <a:latin typeface="Courier New" pitchFamily="49" charset="0"/>
                          <a:cs typeface="Courier New" pitchFamily="49" charset="0"/>
                        </a:rPr>
                        <a:t>*c =</a:t>
                      </a:r>
                      <a:r>
                        <a:rPr lang="en-GB" sz="1400" b="1" baseline="0" dirty="0" smtClean="0">
                          <a:solidFill>
                            <a:prstClr val="black"/>
                          </a:solidFill>
                          <a:latin typeface="Courier New" pitchFamily="49" charset="0"/>
                          <a:cs typeface="Courier New" pitchFamily="49" charset="0"/>
                        </a:rPr>
                        <a:t> </a:t>
                      </a:r>
                      <a:r>
                        <a:rPr lang="en-GB" sz="1400" b="1" dirty="0" smtClean="0">
                          <a:solidFill>
                            <a:srgbClr val="A31515"/>
                          </a:solidFill>
                          <a:latin typeface="Courier New" pitchFamily="49" charset="0"/>
                          <a:cs typeface="Courier New" pitchFamily="49" charset="0"/>
                        </a:rPr>
                        <a:t>“Message"</a:t>
                      </a:r>
                      <a:r>
                        <a:rPr lang="en-GB" sz="1400" b="1" dirty="0" smtClean="0">
                          <a:solidFill>
                            <a:prstClr val="black"/>
                          </a:solidFill>
                          <a:latin typeface="Courier New" pitchFamily="49" charset="0"/>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6</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400" b="1" dirty="0" smtClean="0">
                          <a:effectLst/>
                          <a:latin typeface="Courier New" pitchFamily="49" charset="0"/>
                          <a:ea typeface="Calibri"/>
                          <a:cs typeface="Courier New" pitchFamily="49" charset="0"/>
                        </a:rPr>
                        <a:t>  </a:t>
                      </a:r>
                      <a:r>
                        <a:rPr lang="en-GB" sz="1400" b="1" dirty="0" smtClean="0">
                          <a:solidFill>
                            <a:srgbClr val="008000"/>
                          </a:solidFill>
                          <a:latin typeface="Courier New" pitchFamily="49" charset="0"/>
                          <a:cs typeface="Courier New" pitchFamily="49" charset="0"/>
                        </a:rPr>
                        <a:t>// …</a:t>
                      </a:r>
                      <a:endParaRPr lang="en-GB" sz="1400" b="1" dirty="0">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7</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r>
                        <a:rPr lang="en-GB" sz="1400" b="1" dirty="0" smtClean="0">
                          <a:solidFill>
                            <a:prstClr val="black"/>
                          </a:solidFill>
                          <a:latin typeface="Courier New" pitchFamily="49" charset="0"/>
                          <a:cs typeface="Courier New" pitchFamily="49" charset="0"/>
                        </a:rPr>
                        <a:t>   m</a:t>
                      </a:r>
                      <a:r>
                        <a:rPr lang="en-GB" sz="1400" b="1" baseline="0" dirty="0" smtClean="0">
                          <a:solidFill>
                            <a:prstClr val="black"/>
                          </a:solidFill>
                          <a:latin typeface="Courier New" pitchFamily="49" charset="0"/>
                          <a:cs typeface="Courier New" pitchFamily="49" charset="0"/>
                        </a:rPr>
                        <a:t> = c; </a:t>
                      </a:r>
                      <a:r>
                        <a:rPr lang="en-GB" sz="1400" b="1" dirty="0" smtClean="0">
                          <a:solidFill>
                            <a:srgbClr val="008000"/>
                          </a:solidFill>
                          <a:latin typeface="Courier New" pitchFamily="49" charset="0"/>
                          <a:cs typeface="Courier New" pitchFamily="49" charset="0"/>
                        </a:rPr>
                        <a:t>// Implicit</a:t>
                      </a:r>
                      <a:r>
                        <a:rPr lang="en-GB" sz="1400" b="1" baseline="0" dirty="0" smtClean="0">
                          <a:solidFill>
                            <a:srgbClr val="008000"/>
                          </a:solidFill>
                          <a:latin typeface="Courier New" pitchFamily="49" charset="0"/>
                          <a:cs typeface="Courier New" pitchFamily="49" charset="0"/>
                        </a:rPr>
                        <a:t> conversion + assignment</a:t>
                      </a:r>
                      <a:endParaRPr lang="en-GB" sz="1400" b="1" dirty="0" smtClean="0">
                        <a:solidFill>
                          <a:srgbClr val="00B050"/>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8</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r>
                        <a:rPr lang="en-GB" sz="1400" b="1" dirty="0" smtClean="0">
                          <a:latin typeface="Courier New" pitchFamily="49" charset="0"/>
                          <a:cs typeface="Courier New" pitchFamily="49" charset="0"/>
                        </a:rPr>
                        <a:t>}</a:t>
                      </a:r>
                      <a:endParaRPr lang="en-GB" sz="1400" b="1" dirty="0" smtClean="0">
                        <a:solidFill>
                          <a:srgbClr val="008000"/>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 name="TextBox 4"/>
          <p:cNvSpPr txBox="1"/>
          <p:nvPr/>
        </p:nvSpPr>
        <p:spPr>
          <a:xfrm>
            <a:off x="3419872" y="2499742"/>
            <a:ext cx="5004048" cy="707886"/>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This </a:t>
            </a:r>
            <a:r>
              <a:rPr lang="en-GB" sz="2000" dirty="0">
                <a:solidFill>
                  <a:schemeClr val="tx1">
                    <a:lumMod val="85000"/>
                    <a:lumOff val="15000"/>
                  </a:schemeClr>
                </a:solidFill>
                <a:latin typeface="Calibri" pitchFamily="34" charset="0"/>
              </a:rPr>
              <a:t>code is better implemented using single -step construction as:</a:t>
            </a:r>
          </a:p>
        </p:txBody>
      </p:sp>
      <p:graphicFrame>
        <p:nvGraphicFramePr>
          <p:cNvPr id="6" name="Table 5"/>
          <p:cNvGraphicFramePr>
            <a:graphicFrameLocks noGrp="1"/>
          </p:cNvGraphicFramePr>
          <p:nvPr>
            <p:extLst>
              <p:ext uri="{D42A27DB-BD31-4B8C-83A1-F6EECF244321}">
                <p14:modId xmlns:p14="http://schemas.microsoft.com/office/powerpoint/2010/main" val="953802034"/>
              </p:ext>
            </p:extLst>
          </p:nvPr>
        </p:nvGraphicFramePr>
        <p:xfrm>
          <a:off x="2915816" y="3281908"/>
          <a:ext cx="5688632" cy="1162050"/>
        </p:xfrm>
        <a:graphic>
          <a:graphicData uri="http://schemas.openxmlformats.org/drawingml/2006/table">
            <a:tbl>
              <a:tblPr firstRow="1" firstCol="1" bandRow="1">
                <a:tableStyleId>{3B4B98B0-60AC-42C2-AFA5-B58CD77FA1E5}</a:tableStyleId>
              </a:tblPr>
              <a:tblGrid>
                <a:gridCol w="476659"/>
                <a:gridCol w="5211973"/>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da-DK" sz="1400" b="1" dirty="0" smtClean="0">
                          <a:solidFill>
                            <a:srgbClr val="0000FF"/>
                          </a:solidFill>
                          <a:latin typeface="Courier New" pitchFamily="49" charset="0"/>
                          <a:cs typeface="Courier New" pitchFamily="49" charset="0"/>
                        </a:rPr>
                        <a:t>void</a:t>
                      </a:r>
                      <a:r>
                        <a:rPr lang="da-DK" sz="1400" b="1" dirty="0" smtClean="0">
                          <a:solidFill>
                            <a:prstClr val="black"/>
                          </a:solidFill>
                          <a:latin typeface="Courier New" pitchFamily="49" charset="0"/>
                          <a:cs typeface="Courier New" pitchFamily="49" charset="0"/>
                        </a:rPr>
                        <a:t> foo()</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noFill/>
                  </a:tcPr>
                </a:tc>
                <a:tc>
                  <a:txBody>
                    <a:bodyPr/>
                    <a:lstStyle/>
                    <a:p>
                      <a:r>
                        <a:rPr lang="en-GB" sz="1400" b="1" dirty="0" smtClean="0">
                          <a:latin typeface="Courier New" pitchFamily="49" charset="0"/>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 3</a:t>
                      </a:r>
                      <a:endParaRPr lang="en-GB" sz="1100" b="0" dirty="0">
                        <a:solidFill>
                          <a:schemeClr val="bg1">
                            <a:lumMod val="65000"/>
                          </a:schemeClr>
                        </a:solidFill>
                        <a:effectLst/>
                        <a:latin typeface="Calibri"/>
                        <a:ea typeface="Calibri"/>
                        <a:cs typeface="Times New Roman"/>
                      </a:endParaRPr>
                    </a:p>
                  </a:txBody>
                  <a:tcPr marL="9525" marR="9525" marT="9525" marB="9525">
                    <a:lnR w="12700" cap="flat" cmpd="sng" algn="ctr">
                      <a:solidFill>
                        <a:schemeClr val="tx1"/>
                      </a:solidFill>
                      <a:prstDash val="solid"/>
                      <a:round/>
                      <a:headEnd type="none" w="med" len="med"/>
                      <a:tailEnd type="none" w="med" len="med"/>
                    </a:lnR>
                    <a:lnT>
                      <a:noFill/>
                    </a:lnT>
                    <a:noFill/>
                  </a:tcPr>
                </a:tc>
                <a:tc>
                  <a:txBody>
                    <a:bodyPr/>
                    <a:lstStyle/>
                    <a:p>
                      <a:r>
                        <a:rPr lang="en-GB" sz="1400" b="1" dirty="0" smtClean="0">
                          <a:latin typeface="Courier New" pitchFamily="49" charset="0"/>
                          <a:cs typeface="Courier New" pitchFamily="49" charset="0"/>
                        </a:rPr>
                        <a:t>   </a:t>
                      </a:r>
                      <a:r>
                        <a:rPr lang="en-GB" sz="1400" b="1" dirty="0" smtClean="0">
                          <a:solidFill>
                            <a:srgbClr val="0000FF"/>
                          </a:solidFill>
                          <a:latin typeface="Courier New" pitchFamily="49" charset="0"/>
                          <a:cs typeface="Courier New" pitchFamily="49" charset="0"/>
                        </a:rPr>
                        <a:t>char</a:t>
                      </a:r>
                      <a:r>
                        <a:rPr lang="en-GB" sz="1400" b="1" baseline="0" dirty="0" smtClean="0">
                          <a:solidFill>
                            <a:prstClr val="black"/>
                          </a:solidFill>
                          <a:latin typeface="Courier New" pitchFamily="49" charset="0"/>
                          <a:cs typeface="Courier New" pitchFamily="49" charset="0"/>
                        </a:rPr>
                        <a:t> </a:t>
                      </a:r>
                      <a:r>
                        <a:rPr lang="en-GB" sz="1400" b="1" dirty="0" smtClean="0">
                          <a:solidFill>
                            <a:prstClr val="black"/>
                          </a:solidFill>
                          <a:latin typeface="Courier New" pitchFamily="49" charset="0"/>
                          <a:cs typeface="Courier New" pitchFamily="49" charset="0"/>
                        </a:rPr>
                        <a:t>*c =</a:t>
                      </a:r>
                      <a:r>
                        <a:rPr lang="en-GB" sz="1400" b="1" baseline="0" dirty="0" smtClean="0">
                          <a:solidFill>
                            <a:prstClr val="black"/>
                          </a:solidFill>
                          <a:latin typeface="Courier New" pitchFamily="49" charset="0"/>
                          <a:cs typeface="Courier New" pitchFamily="49" charset="0"/>
                        </a:rPr>
                        <a:t> </a:t>
                      </a:r>
                      <a:r>
                        <a:rPr lang="en-GB" sz="1400" b="1" dirty="0" smtClean="0">
                          <a:solidFill>
                            <a:srgbClr val="A31515"/>
                          </a:solidFill>
                          <a:latin typeface="Courier New" pitchFamily="49" charset="0"/>
                          <a:cs typeface="Courier New" pitchFamily="49" charset="0"/>
                        </a:rPr>
                        <a:t>“Message"</a:t>
                      </a:r>
                      <a:r>
                        <a:rPr lang="en-GB" sz="1400" b="1" dirty="0" smtClean="0">
                          <a:solidFill>
                            <a:prstClr val="black"/>
                          </a:solidFill>
                          <a:latin typeface="Courier New" pitchFamily="49" charset="0"/>
                          <a:cs typeface="Courier New" pitchFamily="49" charset="0"/>
                        </a:rPr>
                        <a:t>;</a:t>
                      </a:r>
                      <a:endParaRPr lang="en-GB" sz="1400" b="1" dirty="0" smtClean="0">
                        <a:solidFill>
                          <a:srgbClr val="008000"/>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4</a:t>
                      </a:r>
                      <a:endParaRPr lang="en-GB" sz="1100" b="0" dirty="0">
                        <a:solidFill>
                          <a:schemeClr val="bg1">
                            <a:lumMod val="65000"/>
                          </a:schemeClr>
                        </a:solidFill>
                        <a:effectLst/>
                        <a:latin typeface="Calibri"/>
                        <a:ea typeface="Calibri"/>
                        <a:cs typeface="Times New Roman"/>
                      </a:endParaRPr>
                    </a:p>
                  </a:txBody>
                  <a:tcPr marL="9525" marR="9525" marT="9525" marB="9525">
                    <a:lnR w="12700" cap="flat" cmpd="sng" algn="ctr">
                      <a:solidFill>
                        <a:schemeClr val="tx1"/>
                      </a:solidFill>
                      <a:prstDash val="solid"/>
                      <a:round/>
                      <a:headEnd type="none" w="med" len="med"/>
                      <a:tailEnd type="none" w="med" len="med"/>
                    </a:lnR>
                    <a:lnB>
                      <a:noFill/>
                    </a:lnB>
                    <a:noFill/>
                  </a:tcPr>
                </a:tc>
                <a:tc>
                  <a:txBody>
                    <a:bodyPr/>
                    <a:lstStyle/>
                    <a:p>
                      <a:r>
                        <a:rPr lang="en-GB" sz="1400" b="1" dirty="0" smtClean="0">
                          <a:solidFill>
                            <a:srgbClr val="008000"/>
                          </a:solidFill>
                          <a:latin typeface="Courier New" pitchFamily="49" charset="0"/>
                          <a:cs typeface="Courier New" pitchFamily="49" charset="0"/>
                        </a:rPr>
                        <a:t>   </a:t>
                      </a:r>
                      <a:r>
                        <a:rPr lang="en-GB" sz="1400" b="1" dirty="0" err="1" smtClean="0">
                          <a:latin typeface="Courier New" pitchFamily="49" charset="0"/>
                          <a:cs typeface="Courier New" pitchFamily="49" charset="0"/>
                        </a:rPr>
                        <a:t>std</a:t>
                      </a:r>
                      <a:r>
                        <a:rPr lang="en-GB" sz="1400" b="1" dirty="0" smtClean="0">
                          <a:latin typeface="Courier New" pitchFamily="49" charset="0"/>
                          <a:cs typeface="Courier New" pitchFamily="49" charset="0"/>
                        </a:rPr>
                        <a:t>::string m(c); </a:t>
                      </a:r>
                      <a:r>
                        <a:rPr lang="en-GB" sz="1400" b="1" dirty="0" smtClean="0">
                          <a:solidFill>
                            <a:srgbClr val="008000"/>
                          </a:solidFill>
                          <a:latin typeface="Courier New" pitchFamily="49" charset="0"/>
                          <a:cs typeface="Courier New" pitchFamily="49" charset="0"/>
                        </a:rPr>
                        <a:t>//</a:t>
                      </a:r>
                      <a:r>
                        <a:rPr lang="en-GB" sz="1400" b="1" dirty="0" err="1" smtClean="0">
                          <a:solidFill>
                            <a:srgbClr val="008000"/>
                          </a:solidFill>
                          <a:latin typeface="Courier New" pitchFamily="49" charset="0"/>
                          <a:cs typeface="Courier New" pitchFamily="49" charset="0"/>
                        </a:rPr>
                        <a:t>Paramterised</a:t>
                      </a:r>
                      <a:r>
                        <a:rPr lang="en-GB" sz="1400" b="1" baseline="0" dirty="0" smtClean="0">
                          <a:solidFill>
                            <a:srgbClr val="008000"/>
                          </a:solidFill>
                          <a:latin typeface="Courier New" pitchFamily="49" charset="0"/>
                          <a:cs typeface="Courier New" pitchFamily="49" charset="0"/>
                        </a:rPr>
                        <a:t> </a:t>
                      </a:r>
                      <a:r>
                        <a:rPr lang="en-GB" sz="1400" b="1" dirty="0" smtClean="0">
                          <a:solidFill>
                            <a:srgbClr val="008000"/>
                          </a:solidFill>
                          <a:latin typeface="Courier New" pitchFamily="49" charset="0"/>
                          <a:cs typeface="Courier New" pitchFamily="49" charset="0"/>
                        </a:rPr>
                        <a:t>constructor</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a:noFill/>
                    </a:lnB>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5</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r>
                        <a:rPr lang="en-GB" sz="1400" b="1" dirty="0" smtClean="0">
                          <a:latin typeface="Courier New" pitchFamily="49" charset="0"/>
                          <a:cs typeface="Courier New" pitchFamily="49" charset="0"/>
                        </a:rPr>
                        <a:t>}</a:t>
                      </a:r>
                      <a:endParaRPr lang="en-GB" sz="1400" b="1" dirty="0" smtClean="0">
                        <a:solidFill>
                          <a:srgbClr val="008000"/>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369222"/>
            <a:ext cx="3168352" cy="1774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22192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0538"/>
            <a:ext cx="2915816" cy="51640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2"/>
          <p:cNvSpPr txBox="1">
            <a:spLocks/>
          </p:cNvSpPr>
          <p:nvPr/>
        </p:nvSpPr>
        <p:spPr>
          <a:xfrm>
            <a:off x="35496" y="51470"/>
            <a:ext cx="2880320" cy="15121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smtClean="0"/>
              <a:t>Useless</a:t>
            </a:r>
            <a:endParaRPr lang="en-US" sz="2800" cap="small" dirty="0">
              <a:solidFill>
                <a:schemeClr val="tx1">
                  <a:lumMod val="85000"/>
                  <a:lumOff val="15000"/>
                </a:schemeClr>
              </a:solidFill>
              <a:latin typeface="Calibri" pitchFamily="34" charset="0"/>
            </a:endParaRPr>
          </a:p>
        </p:txBody>
      </p:sp>
      <p:sp>
        <p:nvSpPr>
          <p:cNvPr id="6" name="TextBox 5"/>
          <p:cNvSpPr txBox="1"/>
          <p:nvPr/>
        </p:nvSpPr>
        <p:spPr>
          <a:xfrm>
            <a:off x="179512" y="1182107"/>
            <a:ext cx="2448272" cy="3785652"/>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Lazy </a:t>
            </a:r>
            <a:r>
              <a:rPr lang="en-GB" sz="2000" dirty="0" smtClean="0">
                <a:solidFill>
                  <a:schemeClr val="tx1">
                    <a:lumMod val="85000"/>
                    <a:lumOff val="15000"/>
                  </a:schemeClr>
                </a:solidFill>
                <a:latin typeface="Calibri" pitchFamily="34" charset="0"/>
              </a:rPr>
              <a:t>evaluation </a:t>
            </a:r>
            <a:r>
              <a:rPr lang="en-GB" sz="2000" dirty="0">
                <a:solidFill>
                  <a:schemeClr val="tx1">
                    <a:lumMod val="85000"/>
                    <a:lumOff val="15000"/>
                  </a:schemeClr>
                </a:solidFill>
                <a:latin typeface="Calibri" pitchFamily="34" charset="0"/>
              </a:rPr>
              <a:t>is about removing computations that are not always necessary. </a:t>
            </a:r>
            <a:endParaRPr lang="en-GB" sz="2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Useless computation is anything that is never </a:t>
            </a:r>
            <a:r>
              <a:rPr lang="en-GB" sz="2000" dirty="0">
                <a:solidFill>
                  <a:schemeClr val="tx1">
                    <a:lumMod val="85000"/>
                    <a:lumOff val="15000"/>
                  </a:schemeClr>
                </a:solidFill>
                <a:latin typeface="Calibri" pitchFamily="34" charset="0"/>
              </a:rPr>
              <a:t>necessary. </a:t>
            </a:r>
            <a:endParaRPr lang="en-GB" sz="2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Eliminate </a:t>
            </a:r>
            <a:r>
              <a:rPr lang="en-GB" sz="2000" dirty="0">
                <a:solidFill>
                  <a:schemeClr val="tx1">
                    <a:lumMod val="85000"/>
                    <a:lumOff val="15000"/>
                  </a:schemeClr>
                </a:solidFill>
                <a:latin typeface="Calibri" pitchFamily="34" charset="0"/>
              </a:rPr>
              <a:t>any such code with extreme prejudice.</a:t>
            </a:r>
          </a:p>
        </p:txBody>
      </p:sp>
      <p:sp>
        <p:nvSpPr>
          <p:cNvPr id="7" name="Rectangle 2"/>
          <p:cNvSpPr txBox="1">
            <a:spLocks/>
          </p:cNvSpPr>
          <p:nvPr/>
        </p:nvSpPr>
        <p:spPr>
          <a:xfrm>
            <a:off x="35496" y="483518"/>
            <a:ext cx="6408712" cy="15121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t>C</a:t>
            </a:r>
            <a:r>
              <a:rPr lang="en-GB" sz="2800" dirty="0" smtClean="0"/>
              <a:t>omputation</a:t>
            </a:r>
            <a:endParaRPr lang="en-US" sz="2800" cap="small" dirty="0">
              <a:solidFill>
                <a:schemeClr val="tx1">
                  <a:lumMod val="85000"/>
                  <a:lumOff val="15000"/>
                </a:schemeClr>
              </a:solidFill>
              <a:latin typeface="Calibri" pitchFamily="34" charset="0"/>
            </a:endParaRPr>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040" y="1"/>
            <a:ext cx="637296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6419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78" y="0"/>
            <a:ext cx="9162678" cy="6105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a:xfrm>
            <a:off x="2339752" y="4227934"/>
            <a:ext cx="4464496" cy="648072"/>
          </a:xfrm>
          <a:prstGeom prst="roundRect">
            <a:avLst>
              <a:gd name="adj" fmla="val 8550"/>
            </a:avLst>
          </a:prstGeom>
          <a:solidFill>
            <a:srgbClr val="FFFFFF">
              <a:alpha val="80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itle 1"/>
          <p:cNvSpPr txBox="1">
            <a:spLocks/>
          </p:cNvSpPr>
          <p:nvPr/>
        </p:nvSpPr>
        <p:spPr>
          <a:xfrm>
            <a:off x="611560" y="4155926"/>
            <a:ext cx="6088340"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None/>
            </a:pPr>
            <a:r>
              <a:rPr lang="en-GB" dirty="0" smtClean="0">
                <a:solidFill>
                  <a:schemeClr val="tx1"/>
                </a:solidFill>
                <a:effectLst/>
                <a:latin typeface="Calibri" pitchFamily="34" charset="0"/>
              </a:rPr>
              <a:t>Evaluation Order</a:t>
            </a:r>
            <a:endParaRPr lang="en-GB" dirty="0">
              <a:solidFill>
                <a:schemeClr val="tx1"/>
              </a:solidFill>
              <a:effectLst/>
              <a:latin typeface="Calibri" pitchFamily="34" charset="0"/>
            </a:endParaRPr>
          </a:p>
        </p:txBody>
      </p:sp>
    </p:spTree>
    <p:extLst>
      <p:ext uri="{BB962C8B-B14F-4D97-AF65-F5344CB8AC3E}">
        <p14:creationId xmlns:p14="http://schemas.microsoft.com/office/powerpoint/2010/main" val="351924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341" y="632512"/>
            <a:ext cx="5210175"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88766" y="627534"/>
            <a:ext cx="2915082" cy="2708434"/>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Where conditional expressions consist of several logically combined </a:t>
            </a:r>
            <a:r>
              <a:rPr lang="en-GB" sz="2000" dirty="0" smtClean="0">
                <a:solidFill>
                  <a:schemeClr val="tx1">
                    <a:lumMod val="85000"/>
                    <a:lumOff val="15000"/>
                  </a:schemeClr>
                </a:solidFill>
                <a:latin typeface="Calibri" pitchFamily="34" charset="0"/>
              </a:rPr>
              <a:t>sub-expressions it is important to consider the </a:t>
            </a:r>
            <a:r>
              <a:rPr lang="en-GB" sz="2000" dirty="0">
                <a:solidFill>
                  <a:schemeClr val="tx1">
                    <a:lumMod val="85000"/>
                    <a:lumOff val="15000"/>
                  </a:schemeClr>
                </a:solidFill>
                <a:latin typeface="Calibri" pitchFamily="34" charset="0"/>
              </a:rPr>
              <a:t>evaluation </a:t>
            </a:r>
            <a:r>
              <a:rPr lang="en-GB" sz="2000" dirty="0" smtClean="0">
                <a:solidFill>
                  <a:schemeClr val="tx1">
                    <a:lumMod val="85000"/>
                    <a:lumOff val="15000"/>
                  </a:schemeClr>
                </a:solidFill>
                <a:latin typeface="Calibri" pitchFamily="34" charset="0"/>
              </a:rPr>
              <a:t>order.</a:t>
            </a:r>
          </a:p>
          <a:p>
            <a:endParaRPr lang="en-GB" sz="1000" dirty="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Consider</a:t>
            </a:r>
            <a:r>
              <a:rPr lang="en-GB" sz="2000" dirty="0">
                <a:solidFill>
                  <a:schemeClr val="tx1">
                    <a:lumMod val="85000"/>
                    <a:lumOff val="15000"/>
                  </a:schemeClr>
                </a:solidFill>
                <a:latin typeface="Calibri" pitchFamily="34" charset="0"/>
              </a:rPr>
              <a:t>:</a:t>
            </a:r>
          </a:p>
          <a:p>
            <a:r>
              <a:rPr lang="en-GB" sz="2000" dirty="0">
                <a:solidFill>
                  <a:schemeClr val="tx1">
                    <a:lumMod val="85000"/>
                    <a:lumOff val="15000"/>
                  </a:schemeClr>
                </a:solidFill>
                <a:latin typeface="Calibri" pitchFamily="34" charset="0"/>
              </a:rPr>
              <a:t> </a:t>
            </a:r>
          </a:p>
        </p:txBody>
      </p:sp>
      <p:graphicFrame>
        <p:nvGraphicFramePr>
          <p:cNvPr id="4" name="Table 3"/>
          <p:cNvGraphicFramePr>
            <a:graphicFrameLocks noGrp="1"/>
          </p:cNvGraphicFramePr>
          <p:nvPr>
            <p:extLst>
              <p:ext uri="{D42A27DB-BD31-4B8C-83A1-F6EECF244321}">
                <p14:modId xmlns:p14="http://schemas.microsoft.com/office/powerpoint/2010/main" val="3325706360"/>
              </p:ext>
            </p:extLst>
          </p:nvPr>
        </p:nvGraphicFramePr>
        <p:xfrm>
          <a:off x="-53893" y="3147814"/>
          <a:ext cx="3672408" cy="264414"/>
        </p:xfrm>
        <a:graphic>
          <a:graphicData uri="http://schemas.openxmlformats.org/drawingml/2006/table">
            <a:tbl>
              <a:tblPr firstRow="1" firstCol="1" bandRow="1">
                <a:tableStyleId>{3B4B98B0-60AC-42C2-AFA5-B58CD77FA1E5}</a:tableStyleId>
              </a:tblPr>
              <a:tblGrid>
                <a:gridCol w="488158"/>
                <a:gridCol w="3184250"/>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solidFill>
                            <a:srgbClr val="0070C0"/>
                          </a:solidFill>
                          <a:effectLst/>
                          <a:latin typeface="Courier New" pitchFamily="49" charset="0"/>
                          <a:ea typeface="Calibri"/>
                          <a:cs typeface="Courier New" pitchFamily="49" charset="0"/>
                        </a:rPr>
                        <a:t>if</a:t>
                      </a:r>
                      <a:r>
                        <a:rPr lang="en-GB" sz="1400" b="1" baseline="0" dirty="0" smtClean="0">
                          <a:solidFill>
                            <a:schemeClr val="tx1"/>
                          </a:solidFill>
                          <a:effectLst/>
                          <a:latin typeface="Courier New" pitchFamily="49" charset="0"/>
                          <a:ea typeface="Calibri"/>
                          <a:cs typeface="Courier New" pitchFamily="49" charset="0"/>
                        </a:rPr>
                        <a:t>(e1 || e2) {...}</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345428012"/>
              </p:ext>
            </p:extLst>
          </p:nvPr>
        </p:nvGraphicFramePr>
        <p:xfrm>
          <a:off x="3491880" y="3147814"/>
          <a:ext cx="3672408" cy="264414"/>
        </p:xfrm>
        <a:graphic>
          <a:graphicData uri="http://schemas.openxmlformats.org/drawingml/2006/table">
            <a:tbl>
              <a:tblPr firstRow="1" firstCol="1" bandRow="1">
                <a:tableStyleId>{3B4B98B0-60AC-42C2-AFA5-B58CD77FA1E5}</a:tableStyleId>
              </a:tblPr>
              <a:tblGrid>
                <a:gridCol w="488158"/>
                <a:gridCol w="3184250"/>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solidFill>
                            <a:srgbClr val="0070C0"/>
                          </a:solidFill>
                          <a:effectLst/>
                          <a:latin typeface="Courier New" pitchFamily="49" charset="0"/>
                          <a:ea typeface="Calibri"/>
                          <a:cs typeface="Courier New" pitchFamily="49" charset="0"/>
                        </a:rPr>
                        <a:t>if</a:t>
                      </a:r>
                      <a:r>
                        <a:rPr lang="en-GB" sz="1400" b="1" baseline="0" dirty="0" smtClean="0">
                          <a:solidFill>
                            <a:schemeClr val="tx1"/>
                          </a:solidFill>
                          <a:effectLst/>
                          <a:latin typeface="Courier New" pitchFamily="49" charset="0"/>
                          <a:ea typeface="Calibri"/>
                          <a:cs typeface="Courier New" pitchFamily="49" charset="0"/>
                        </a:rPr>
                        <a:t>(e1 &amp;&amp; e2) {...}</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6" name="TextBox 5"/>
          <p:cNvSpPr txBox="1"/>
          <p:nvPr/>
        </p:nvSpPr>
        <p:spPr>
          <a:xfrm>
            <a:off x="395536" y="3484236"/>
            <a:ext cx="3240360" cy="1323439"/>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If </a:t>
            </a:r>
            <a:r>
              <a:rPr lang="en-GB" b="1" dirty="0">
                <a:solidFill>
                  <a:schemeClr val="tx1">
                    <a:lumMod val="85000"/>
                    <a:lumOff val="15000"/>
                  </a:schemeClr>
                </a:solidFill>
                <a:latin typeface="Courier New" pitchFamily="49" charset="0"/>
                <a:cs typeface="Courier New" pitchFamily="49" charset="0"/>
              </a:rPr>
              <a:t>e1</a:t>
            </a:r>
            <a:r>
              <a:rPr lang="en-GB" sz="2000" dirty="0">
                <a:solidFill>
                  <a:schemeClr val="tx1">
                    <a:lumMod val="85000"/>
                    <a:lumOff val="15000"/>
                  </a:schemeClr>
                </a:solidFill>
                <a:latin typeface="Calibri" pitchFamily="34" charset="0"/>
              </a:rPr>
              <a:t> evaluates to </a:t>
            </a:r>
            <a:r>
              <a:rPr lang="en-GB" b="1" dirty="0">
                <a:solidFill>
                  <a:schemeClr val="tx1">
                    <a:lumMod val="85000"/>
                    <a:lumOff val="15000"/>
                  </a:schemeClr>
                </a:solidFill>
                <a:latin typeface="Courier New" pitchFamily="49" charset="0"/>
                <a:cs typeface="Courier New" pitchFamily="49" charset="0"/>
              </a:rPr>
              <a:t>true</a:t>
            </a:r>
            <a:r>
              <a:rPr lang="en-GB" sz="2000" dirty="0">
                <a:solidFill>
                  <a:schemeClr val="tx1">
                    <a:lumMod val="85000"/>
                    <a:lumOff val="15000"/>
                  </a:schemeClr>
                </a:solidFill>
                <a:latin typeface="Calibri" pitchFamily="34" charset="0"/>
              </a:rPr>
              <a:t>, consideration stops. If </a:t>
            </a:r>
            <a:r>
              <a:rPr lang="en-GB" b="1" dirty="0">
                <a:solidFill>
                  <a:schemeClr val="tx1">
                    <a:lumMod val="85000"/>
                    <a:lumOff val="15000"/>
                  </a:schemeClr>
                </a:solidFill>
                <a:latin typeface="Courier New" pitchFamily="49" charset="0"/>
                <a:cs typeface="Courier New" pitchFamily="49" charset="0"/>
              </a:rPr>
              <a:t>e1</a:t>
            </a:r>
            <a:r>
              <a:rPr lang="en-GB" sz="2000" dirty="0">
                <a:solidFill>
                  <a:schemeClr val="tx1">
                    <a:lumMod val="85000"/>
                    <a:lumOff val="15000"/>
                  </a:schemeClr>
                </a:solidFill>
                <a:latin typeface="Calibri" pitchFamily="34" charset="0"/>
              </a:rPr>
              <a:t> evaluates to </a:t>
            </a:r>
            <a:r>
              <a:rPr lang="en-GB" b="1" dirty="0">
                <a:solidFill>
                  <a:schemeClr val="tx1">
                    <a:lumMod val="85000"/>
                    <a:lumOff val="15000"/>
                  </a:schemeClr>
                </a:solidFill>
                <a:latin typeface="Courier New" pitchFamily="49" charset="0"/>
                <a:cs typeface="Courier New" pitchFamily="49" charset="0"/>
              </a:rPr>
              <a:t>false</a:t>
            </a:r>
            <a:r>
              <a:rPr lang="en-GB" sz="2000" dirty="0">
                <a:solidFill>
                  <a:schemeClr val="tx1">
                    <a:lumMod val="85000"/>
                    <a:lumOff val="15000"/>
                  </a:schemeClr>
                </a:solidFill>
                <a:latin typeface="Calibri" pitchFamily="34" charset="0"/>
              </a:rPr>
              <a:t>, then </a:t>
            </a:r>
            <a:r>
              <a:rPr lang="en-GB" b="1" dirty="0">
                <a:solidFill>
                  <a:schemeClr val="tx1">
                    <a:lumMod val="85000"/>
                    <a:lumOff val="15000"/>
                  </a:schemeClr>
                </a:solidFill>
                <a:latin typeface="Courier New" pitchFamily="49" charset="0"/>
                <a:cs typeface="Courier New" pitchFamily="49" charset="0"/>
              </a:rPr>
              <a:t>e2</a:t>
            </a:r>
            <a:r>
              <a:rPr lang="en-GB" sz="2000" dirty="0">
                <a:solidFill>
                  <a:schemeClr val="tx1">
                    <a:lumMod val="85000"/>
                    <a:lumOff val="15000"/>
                  </a:schemeClr>
                </a:solidFill>
                <a:latin typeface="Calibri" pitchFamily="34" charset="0"/>
              </a:rPr>
              <a:t> is evaluated.  </a:t>
            </a:r>
          </a:p>
        </p:txBody>
      </p:sp>
      <p:sp>
        <p:nvSpPr>
          <p:cNvPr id="7" name="TextBox 6"/>
          <p:cNvSpPr txBox="1"/>
          <p:nvPr/>
        </p:nvSpPr>
        <p:spPr>
          <a:xfrm>
            <a:off x="3923928" y="3476235"/>
            <a:ext cx="3240360" cy="1323439"/>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If </a:t>
            </a:r>
            <a:r>
              <a:rPr lang="en-GB" b="1" dirty="0">
                <a:solidFill>
                  <a:schemeClr val="tx1">
                    <a:lumMod val="85000"/>
                    <a:lumOff val="15000"/>
                  </a:schemeClr>
                </a:solidFill>
                <a:latin typeface="Courier New" pitchFamily="49" charset="0"/>
                <a:cs typeface="Courier New" pitchFamily="49" charset="0"/>
              </a:rPr>
              <a:t>e1</a:t>
            </a:r>
            <a:r>
              <a:rPr lang="en-GB" sz="2000" dirty="0">
                <a:solidFill>
                  <a:schemeClr val="tx1">
                    <a:lumMod val="85000"/>
                    <a:lumOff val="15000"/>
                  </a:schemeClr>
                </a:solidFill>
                <a:latin typeface="Calibri" pitchFamily="34" charset="0"/>
              </a:rPr>
              <a:t> evaluates to </a:t>
            </a:r>
            <a:r>
              <a:rPr lang="en-GB" b="1" dirty="0">
                <a:solidFill>
                  <a:schemeClr val="tx1">
                    <a:lumMod val="85000"/>
                    <a:lumOff val="15000"/>
                  </a:schemeClr>
                </a:solidFill>
                <a:latin typeface="Courier New" pitchFamily="49" charset="0"/>
                <a:cs typeface="Courier New" pitchFamily="49" charset="0"/>
              </a:rPr>
              <a:t>false</a:t>
            </a:r>
            <a:r>
              <a:rPr lang="en-GB" sz="2000" dirty="0">
                <a:solidFill>
                  <a:schemeClr val="tx1">
                    <a:lumMod val="85000"/>
                    <a:lumOff val="15000"/>
                  </a:schemeClr>
                </a:solidFill>
                <a:latin typeface="Calibri" pitchFamily="34" charset="0"/>
              </a:rPr>
              <a:t>, consideration stops. If </a:t>
            </a:r>
            <a:r>
              <a:rPr lang="en-GB" b="1" dirty="0">
                <a:solidFill>
                  <a:schemeClr val="tx1">
                    <a:lumMod val="85000"/>
                    <a:lumOff val="15000"/>
                  </a:schemeClr>
                </a:solidFill>
                <a:latin typeface="Courier New" pitchFamily="49" charset="0"/>
                <a:cs typeface="Courier New" pitchFamily="49" charset="0"/>
              </a:rPr>
              <a:t>e1</a:t>
            </a:r>
            <a:r>
              <a:rPr lang="en-GB" sz="2000" dirty="0">
                <a:solidFill>
                  <a:schemeClr val="tx1">
                    <a:lumMod val="85000"/>
                    <a:lumOff val="15000"/>
                  </a:schemeClr>
                </a:solidFill>
                <a:latin typeface="Calibri" pitchFamily="34" charset="0"/>
              </a:rPr>
              <a:t> evaluates to </a:t>
            </a:r>
            <a:r>
              <a:rPr lang="en-GB" b="1" dirty="0">
                <a:solidFill>
                  <a:schemeClr val="tx1">
                    <a:lumMod val="85000"/>
                    <a:lumOff val="15000"/>
                  </a:schemeClr>
                </a:solidFill>
                <a:latin typeface="Courier New" pitchFamily="49" charset="0"/>
                <a:cs typeface="Courier New" pitchFamily="49" charset="0"/>
              </a:rPr>
              <a:t>true</a:t>
            </a:r>
            <a:r>
              <a:rPr lang="en-GB" sz="2000" dirty="0">
                <a:solidFill>
                  <a:schemeClr val="tx1">
                    <a:lumMod val="85000"/>
                    <a:lumOff val="15000"/>
                  </a:schemeClr>
                </a:solidFill>
                <a:latin typeface="Calibri" pitchFamily="34" charset="0"/>
              </a:rPr>
              <a:t>, then </a:t>
            </a:r>
            <a:r>
              <a:rPr lang="en-GB" b="1" dirty="0">
                <a:solidFill>
                  <a:schemeClr val="tx1">
                    <a:lumMod val="85000"/>
                    <a:lumOff val="15000"/>
                  </a:schemeClr>
                </a:solidFill>
                <a:latin typeface="Courier New" pitchFamily="49" charset="0"/>
                <a:cs typeface="Courier New" pitchFamily="49" charset="0"/>
              </a:rPr>
              <a:t>e2</a:t>
            </a:r>
            <a:r>
              <a:rPr lang="en-GB" sz="2000" dirty="0">
                <a:solidFill>
                  <a:schemeClr val="tx1">
                    <a:lumMod val="85000"/>
                    <a:lumOff val="15000"/>
                  </a:schemeClr>
                </a:solidFill>
                <a:latin typeface="Calibri" pitchFamily="34" charset="0"/>
              </a:rPr>
              <a:t> is evaluated. </a:t>
            </a:r>
          </a:p>
        </p:txBody>
      </p:sp>
    </p:spTree>
    <p:extLst>
      <p:ext uri="{BB962C8B-B14F-4D97-AF65-F5344CB8AC3E}">
        <p14:creationId xmlns:p14="http://schemas.microsoft.com/office/powerpoint/2010/main" val="295253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8766" y="627534"/>
            <a:ext cx="4283235" cy="1323439"/>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Which comes first depends upon the evaluative cost of both and the probability that it will evaluate to true.</a:t>
            </a:r>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 </a:t>
            </a:r>
          </a:p>
        </p:txBody>
      </p:sp>
      <p:graphicFrame>
        <p:nvGraphicFramePr>
          <p:cNvPr id="4" name="Table 3"/>
          <p:cNvGraphicFramePr>
            <a:graphicFrameLocks noGrp="1"/>
          </p:cNvGraphicFramePr>
          <p:nvPr>
            <p:extLst>
              <p:ext uri="{D42A27DB-BD31-4B8C-83A1-F6EECF244321}">
                <p14:modId xmlns:p14="http://schemas.microsoft.com/office/powerpoint/2010/main" val="3403985747"/>
              </p:ext>
            </p:extLst>
          </p:nvPr>
        </p:nvGraphicFramePr>
        <p:xfrm>
          <a:off x="35496" y="2307336"/>
          <a:ext cx="3041717" cy="264414"/>
        </p:xfrm>
        <a:graphic>
          <a:graphicData uri="http://schemas.openxmlformats.org/drawingml/2006/table">
            <a:tbl>
              <a:tblPr firstRow="1" firstCol="1" bandRow="1">
                <a:tableStyleId>{3B4B98B0-60AC-42C2-AFA5-B58CD77FA1E5}</a:tableStyleId>
              </a:tblPr>
              <a:tblGrid>
                <a:gridCol w="404323"/>
                <a:gridCol w="2637394"/>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solidFill>
                            <a:srgbClr val="0070C0"/>
                          </a:solidFill>
                          <a:effectLst/>
                          <a:latin typeface="Courier New" pitchFamily="49" charset="0"/>
                          <a:ea typeface="Calibri"/>
                          <a:cs typeface="Courier New" pitchFamily="49" charset="0"/>
                        </a:rPr>
                        <a:t>if</a:t>
                      </a:r>
                      <a:r>
                        <a:rPr lang="en-GB" sz="1400" b="1" baseline="0" dirty="0" smtClean="0">
                          <a:solidFill>
                            <a:schemeClr val="tx1"/>
                          </a:solidFill>
                          <a:effectLst/>
                          <a:latin typeface="Courier New" pitchFamily="49" charset="0"/>
                          <a:ea typeface="Calibri"/>
                          <a:cs typeface="Courier New" pitchFamily="49" charset="0"/>
                        </a:rPr>
                        <a:t>(e1 || e2) {...}</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6" name="TextBox 5"/>
          <p:cNvSpPr txBox="1"/>
          <p:nvPr/>
        </p:nvSpPr>
        <p:spPr>
          <a:xfrm>
            <a:off x="323529" y="2619365"/>
            <a:ext cx="3816423" cy="2400657"/>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If </a:t>
            </a:r>
            <a:r>
              <a:rPr lang="en-GB" b="1" dirty="0">
                <a:solidFill>
                  <a:schemeClr val="tx1">
                    <a:lumMod val="85000"/>
                    <a:lumOff val="15000"/>
                  </a:schemeClr>
                </a:solidFill>
                <a:latin typeface="Courier New" pitchFamily="49" charset="0"/>
                <a:cs typeface="Courier New" pitchFamily="49" charset="0"/>
              </a:rPr>
              <a:t>e1</a:t>
            </a:r>
            <a:r>
              <a:rPr lang="en-GB" sz="2000" dirty="0">
                <a:solidFill>
                  <a:schemeClr val="tx1">
                    <a:lumMod val="85000"/>
                    <a:lumOff val="15000"/>
                  </a:schemeClr>
                </a:solidFill>
                <a:latin typeface="Calibri" pitchFamily="34" charset="0"/>
              </a:rPr>
              <a:t> </a:t>
            </a:r>
            <a:r>
              <a:rPr lang="en-GB" sz="2000" dirty="0" smtClean="0">
                <a:solidFill>
                  <a:schemeClr val="tx1">
                    <a:lumMod val="85000"/>
                    <a:lumOff val="15000"/>
                  </a:schemeClr>
                </a:solidFill>
                <a:latin typeface="Calibri" pitchFamily="34" charset="0"/>
              </a:rPr>
              <a:t>and </a:t>
            </a:r>
            <a:r>
              <a:rPr lang="en-GB" b="1" dirty="0">
                <a:solidFill>
                  <a:schemeClr val="tx1">
                    <a:lumMod val="85000"/>
                    <a:lumOff val="15000"/>
                  </a:schemeClr>
                </a:solidFill>
                <a:latin typeface="Courier New" pitchFamily="49" charset="0"/>
                <a:cs typeface="Courier New" pitchFamily="49" charset="0"/>
              </a:rPr>
              <a:t>e2</a:t>
            </a:r>
            <a:r>
              <a:rPr lang="en-GB" sz="2000" dirty="0">
                <a:solidFill>
                  <a:schemeClr val="tx1">
                    <a:lumMod val="85000"/>
                    <a:lumOff val="15000"/>
                  </a:schemeClr>
                </a:solidFill>
                <a:latin typeface="Calibri" pitchFamily="34" charset="0"/>
              </a:rPr>
              <a:t> are equally likely to </a:t>
            </a:r>
            <a:r>
              <a:rPr lang="en-GB" sz="2000" dirty="0" smtClean="0">
                <a:solidFill>
                  <a:schemeClr val="tx1">
                    <a:lumMod val="85000"/>
                    <a:lumOff val="15000"/>
                  </a:schemeClr>
                </a:solidFill>
                <a:latin typeface="Calibri" pitchFamily="34" charset="0"/>
              </a:rPr>
              <a:t>be </a:t>
            </a:r>
            <a:r>
              <a:rPr lang="en-GB" b="1" dirty="0">
                <a:solidFill>
                  <a:schemeClr val="tx1">
                    <a:lumMod val="85000"/>
                    <a:lumOff val="15000"/>
                  </a:schemeClr>
                </a:solidFill>
                <a:latin typeface="Courier New" pitchFamily="49" charset="0"/>
                <a:cs typeface="Courier New" pitchFamily="49" charset="0"/>
              </a:rPr>
              <a:t>true</a:t>
            </a:r>
            <a:r>
              <a:rPr lang="en-GB" sz="2000" dirty="0" smtClean="0">
                <a:solidFill>
                  <a:schemeClr val="tx1">
                    <a:lumMod val="85000"/>
                    <a:lumOff val="15000"/>
                  </a:schemeClr>
                </a:solidFill>
                <a:latin typeface="Calibri" pitchFamily="34" charset="0"/>
              </a:rPr>
              <a:t>, </a:t>
            </a:r>
            <a:r>
              <a:rPr lang="en-GB" sz="2000" dirty="0">
                <a:solidFill>
                  <a:schemeClr val="tx1">
                    <a:lumMod val="85000"/>
                    <a:lumOff val="15000"/>
                  </a:schemeClr>
                </a:solidFill>
                <a:latin typeface="Calibri" pitchFamily="34" charset="0"/>
              </a:rPr>
              <a:t>then the </a:t>
            </a:r>
            <a:r>
              <a:rPr lang="en-GB" sz="2000" dirty="0" smtClean="0">
                <a:solidFill>
                  <a:schemeClr val="tx1">
                    <a:lumMod val="85000"/>
                    <a:lumOff val="15000"/>
                  </a:schemeClr>
                </a:solidFill>
                <a:latin typeface="Calibri" pitchFamily="34" charset="0"/>
              </a:rPr>
              <a:t>one with smallest computational </a:t>
            </a:r>
            <a:r>
              <a:rPr lang="en-GB" sz="2000" dirty="0">
                <a:solidFill>
                  <a:schemeClr val="tx1">
                    <a:lumMod val="85000"/>
                    <a:lumOff val="15000"/>
                  </a:schemeClr>
                </a:solidFill>
                <a:latin typeface="Calibri" pitchFamily="34" charset="0"/>
              </a:rPr>
              <a:t>cost should be </a:t>
            </a:r>
            <a:r>
              <a:rPr lang="en-GB" sz="2000" dirty="0" smtClean="0">
                <a:solidFill>
                  <a:schemeClr val="tx1">
                    <a:lumMod val="85000"/>
                    <a:lumOff val="15000"/>
                  </a:schemeClr>
                </a:solidFill>
                <a:latin typeface="Calibri" pitchFamily="34" charset="0"/>
              </a:rPr>
              <a:t>first. </a:t>
            </a:r>
          </a:p>
          <a:p>
            <a:endParaRPr lang="en-GB" sz="1000" dirty="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If </a:t>
            </a:r>
            <a:r>
              <a:rPr lang="en-GB" b="1" dirty="0">
                <a:solidFill>
                  <a:schemeClr val="tx1">
                    <a:lumMod val="85000"/>
                    <a:lumOff val="15000"/>
                  </a:schemeClr>
                </a:solidFill>
                <a:latin typeface="Courier New" pitchFamily="49" charset="0"/>
                <a:cs typeface="Courier New" pitchFamily="49" charset="0"/>
              </a:rPr>
              <a:t>e1</a:t>
            </a:r>
            <a:r>
              <a:rPr lang="en-GB" sz="2000" dirty="0" smtClean="0">
                <a:solidFill>
                  <a:schemeClr val="tx1">
                    <a:lumMod val="85000"/>
                    <a:lumOff val="15000"/>
                  </a:schemeClr>
                </a:solidFill>
                <a:latin typeface="Calibri" pitchFamily="34" charset="0"/>
              </a:rPr>
              <a:t> </a:t>
            </a:r>
            <a:r>
              <a:rPr lang="en-GB" sz="2000" dirty="0">
                <a:solidFill>
                  <a:schemeClr val="tx1">
                    <a:lumMod val="85000"/>
                    <a:lumOff val="15000"/>
                  </a:schemeClr>
                </a:solidFill>
                <a:latin typeface="Calibri" pitchFamily="34" charset="0"/>
              </a:rPr>
              <a:t>and </a:t>
            </a:r>
            <a:r>
              <a:rPr lang="en-GB" b="1" dirty="0">
                <a:solidFill>
                  <a:schemeClr val="tx1">
                    <a:lumMod val="85000"/>
                    <a:lumOff val="15000"/>
                  </a:schemeClr>
                </a:solidFill>
                <a:latin typeface="Courier New" pitchFamily="49" charset="0"/>
                <a:cs typeface="Courier New" pitchFamily="49" charset="0"/>
              </a:rPr>
              <a:t>e2</a:t>
            </a:r>
            <a:r>
              <a:rPr lang="en-GB" sz="2000" dirty="0">
                <a:solidFill>
                  <a:schemeClr val="tx1">
                    <a:lumMod val="85000"/>
                    <a:lumOff val="15000"/>
                  </a:schemeClr>
                </a:solidFill>
                <a:latin typeface="Calibri" pitchFamily="34" charset="0"/>
              </a:rPr>
              <a:t> are </a:t>
            </a:r>
            <a:r>
              <a:rPr lang="en-GB" sz="2000" dirty="0" smtClean="0">
                <a:solidFill>
                  <a:schemeClr val="tx1">
                    <a:lumMod val="85000"/>
                    <a:lumOff val="15000"/>
                  </a:schemeClr>
                </a:solidFill>
                <a:latin typeface="Calibri" pitchFamily="34" charset="0"/>
              </a:rPr>
              <a:t>of equal </a:t>
            </a:r>
            <a:r>
              <a:rPr lang="en-GB" sz="2000" dirty="0">
                <a:solidFill>
                  <a:schemeClr val="tx1">
                    <a:lumMod val="85000"/>
                    <a:lumOff val="15000"/>
                  </a:schemeClr>
                </a:solidFill>
                <a:latin typeface="Calibri" pitchFamily="34" charset="0"/>
              </a:rPr>
              <a:t>computational cost, then the one most likely to </a:t>
            </a:r>
            <a:r>
              <a:rPr lang="en-GB" sz="2000" dirty="0" smtClean="0">
                <a:solidFill>
                  <a:schemeClr val="tx1">
                    <a:lumMod val="85000"/>
                    <a:lumOff val="15000"/>
                  </a:schemeClr>
                </a:solidFill>
                <a:latin typeface="Calibri" pitchFamily="34" charset="0"/>
              </a:rPr>
              <a:t>be </a:t>
            </a:r>
            <a:r>
              <a:rPr lang="en-GB" b="1" dirty="0" smtClean="0">
                <a:solidFill>
                  <a:schemeClr val="tx1">
                    <a:lumMod val="85000"/>
                    <a:lumOff val="15000"/>
                  </a:schemeClr>
                </a:solidFill>
                <a:latin typeface="Courier New" pitchFamily="49" charset="0"/>
                <a:cs typeface="Courier New" pitchFamily="49" charset="0"/>
              </a:rPr>
              <a:t>true</a:t>
            </a:r>
            <a:r>
              <a:rPr lang="en-GB" sz="2000" dirty="0" smtClean="0">
                <a:solidFill>
                  <a:schemeClr val="tx1">
                    <a:lumMod val="85000"/>
                    <a:lumOff val="15000"/>
                  </a:schemeClr>
                </a:solidFill>
                <a:latin typeface="Calibri" pitchFamily="34" charset="0"/>
              </a:rPr>
              <a:t> should be first</a:t>
            </a:r>
            <a:r>
              <a:rPr lang="en-GB" sz="2000" dirty="0">
                <a:solidFill>
                  <a:schemeClr val="tx1">
                    <a:lumMod val="85000"/>
                    <a:lumOff val="15000"/>
                  </a:schemeClr>
                </a:solidFill>
                <a:latin typeface="Calibri" pitchFamily="34" charset="0"/>
              </a:rPr>
              <a:t>. </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192" y="236578"/>
            <a:ext cx="2533650"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Table 8"/>
          <p:cNvGraphicFramePr>
            <a:graphicFrameLocks noGrp="1"/>
          </p:cNvGraphicFramePr>
          <p:nvPr>
            <p:extLst>
              <p:ext uri="{D42A27DB-BD31-4B8C-83A1-F6EECF244321}">
                <p14:modId xmlns:p14="http://schemas.microsoft.com/office/powerpoint/2010/main" val="783831224"/>
              </p:ext>
            </p:extLst>
          </p:nvPr>
        </p:nvGraphicFramePr>
        <p:xfrm>
          <a:off x="4211960" y="2315337"/>
          <a:ext cx="3041717" cy="264414"/>
        </p:xfrm>
        <a:graphic>
          <a:graphicData uri="http://schemas.openxmlformats.org/drawingml/2006/table">
            <a:tbl>
              <a:tblPr firstRow="1" firstCol="1" bandRow="1">
                <a:tableStyleId>{3B4B98B0-60AC-42C2-AFA5-B58CD77FA1E5}</a:tableStyleId>
              </a:tblPr>
              <a:tblGrid>
                <a:gridCol w="404323"/>
                <a:gridCol w="2637394"/>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solidFill>
                            <a:srgbClr val="0070C0"/>
                          </a:solidFill>
                          <a:effectLst/>
                          <a:latin typeface="Courier New" pitchFamily="49" charset="0"/>
                          <a:ea typeface="Calibri"/>
                          <a:cs typeface="Courier New" pitchFamily="49" charset="0"/>
                        </a:rPr>
                        <a:t>if</a:t>
                      </a:r>
                      <a:r>
                        <a:rPr lang="en-GB" sz="1400" b="1" baseline="0" dirty="0" smtClean="0">
                          <a:solidFill>
                            <a:schemeClr val="tx1"/>
                          </a:solidFill>
                          <a:effectLst/>
                          <a:latin typeface="Courier New" pitchFamily="49" charset="0"/>
                          <a:ea typeface="Calibri"/>
                          <a:cs typeface="Courier New" pitchFamily="49" charset="0"/>
                        </a:rPr>
                        <a:t>(e1 &amp;&amp; e2) {...}</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1" name="TextBox 10"/>
          <p:cNvSpPr txBox="1"/>
          <p:nvPr/>
        </p:nvSpPr>
        <p:spPr>
          <a:xfrm>
            <a:off x="4572001" y="2619365"/>
            <a:ext cx="4104455" cy="2400657"/>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If </a:t>
            </a:r>
            <a:r>
              <a:rPr lang="en-GB" b="1" dirty="0">
                <a:solidFill>
                  <a:schemeClr val="tx1">
                    <a:lumMod val="85000"/>
                    <a:lumOff val="15000"/>
                  </a:schemeClr>
                </a:solidFill>
                <a:latin typeface="Courier New" pitchFamily="49" charset="0"/>
                <a:cs typeface="Courier New" pitchFamily="49" charset="0"/>
              </a:rPr>
              <a:t>e1</a:t>
            </a:r>
            <a:r>
              <a:rPr lang="en-GB" sz="2000" dirty="0">
                <a:solidFill>
                  <a:schemeClr val="tx1">
                    <a:lumMod val="85000"/>
                    <a:lumOff val="15000"/>
                  </a:schemeClr>
                </a:solidFill>
                <a:latin typeface="Calibri" pitchFamily="34" charset="0"/>
              </a:rPr>
              <a:t> </a:t>
            </a:r>
            <a:r>
              <a:rPr lang="en-GB" sz="2000" dirty="0" smtClean="0">
                <a:solidFill>
                  <a:schemeClr val="tx1">
                    <a:lumMod val="85000"/>
                    <a:lumOff val="15000"/>
                  </a:schemeClr>
                </a:solidFill>
                <a:latin typeface="Calibri" pitchFamily="34" charset="0"/>
              </a:rPr>
              <a:t>and </a:t>
            </a:r>
            <a:r>
              <a:rPr lang="en-GB" b="1" dirty="0">
                <a:solidFill>
                  <a:schemeClr val="tx1">
                    <a:lumMod val="85000"/>
                    <a:lumOff val="15000"/>
                  </a:schemeClr>
                </a:solidFill>
                <a:latin typeface="Courier New" pitchFamily="49" charset="0"/>
                <a:cs typeface="Courier New" pitchFamily="49" charset="0"/>
              </a:rPr>
              <a:t>e2</a:t>
            </a:r>
            <a:r>
              <a:rPr lang="en-GB" sz="2000" dirty="0">
                <a:solidFill>
                  <a:schemeClr val="tx1">
                    <a:lumMod val="85000"/>
                    <a:lumOff val="15000"/>
                  </a:schemeClr>
                </a:solidFill>
                <a:latin typeface="Calibri" pitchFamily="34" charset="0"/>
              </a:rPr>
              <a:t> are equally likely to </a:t>
            </a:r>
            <a:r>
              <a:rPr lang="en-GB" sz="2000" dirty="0" smtClean="0">
                <a:solidFill>
                  <a:schemeClr val="tx1">
                    <a:lumMod val="85000"/>
                    <a:lumOff val="15000"/>
                  </a:schemeClr>
                </a:solidFill>
                <a:latin typeface="Calibri" pitchFamily="34" charset="0"/>
              </a:rPr>
              <a:t>be </a:t>
            </a:r>
            <a:r>
              <a:rPr lang="en-GB" b="1" dirty="0" smtClean="0">
                <a:solidFill>
                  <a:schemeClr val="tx1">
                    <a:lumMod val="85000"/>
                    <a:lumOff val="15000"/>
                  </a:schemeClr>
                </a:solidFill>
                <a:latin typeface="Courier New" pitchFamily="49" charset="0"/>
                <a:cs typeface="Courier New" pitchFamily="49" charset="0"/>
              </a:rPr>
              <a:t>false</a:t>
            </a:r>
            <a:r>
              <a:rPr lang="en-GB" sz="2000" dirty="0" smtClean="0">
                <a:solidFill>
                  <a:schemeClr val="tx1">
                    <a:lumMod val="85000"/>
                    <a:lumOff val="15000"/>
                  </a:schemeClr>
                </a:solidFill>
                <a:latin typeface="Calibri" pitchFamily="34" charset="0"/>
              </a:rPr>
              <a:t>, </a:t>
            </a:r>
            <a:r>
              <a:rPr lang="en-GB" sz="2000" dirty="0">
                <a:solidFill>
                  <a:schemeClr val="tx1">
                    <a:lumMod val="85000"/>
                    <a:lumOff val="15000"/>
                  </a:schemeClr>
                </a:solidFill>
                <a:latin typeface="Calibri" pitchFamily="34" charset="0"/>
              </a:rPr>
              <a:t>then the </a:t>
            </a:r>
            <a:r>
              <a:rPr lang="en-GB" sz="2000" dirty="0" smtClean="0">
                <a:solidFill>
                  <a:schemeClr val="tx1">
                    <a:lumMod val="85000"/>
                    <a:lumOff val="15000"/>
                  </a:schemeClr>
                </a:solidFill>
                <a:latin typeface="Calibri" pitchFamily="34" charset="0"/>
              </a:rPr>
              <a:t>one with smallest computational </a:t>
            </a:r>
            <a:r>
              <a:rPr lang="en-GB" sz="2000" dirty="0">
                <a:solidFill>
                  <a:schemeClr val="tx1">
                    <a:lumMod val="85000"/>
                    <a:lumOff val="15000"/>
                  </a:schemeClr>
                </a:solidFill>
                <a:latin typeface="Calibri" pitchFamily="34" charset="0"/>
              </a:rPr>
              <a:t>cost should be </a:t>
            </a:r>
            <a:r>
              <a:rPr lang="en-GB" sz="2000" dirty="0" smtClean="0">
                <a:solidFill>
                  <a:schemeClr val="tx1">
                    <a:lumMod val="85000"/>
                    <a:lumOff val="15000"/>
                  </a:schemeClr>
                </a:solidFill>
                <a:latin typeface="Calibri" pitchFamily="34" charset="0"/>
              </a:rPr>
              <a:t>first. </a:t>
            </a:r>
          </a:p>
          <a:p>
            <a:endParaRPr lang="en-GB" sz="1000" dirty="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If </a:t>
            </a:r>
            <a:r>
              <a:rPr lang="en-GB" b="1" dirty="0">
                <a:solidFill>
                  <a:schemeClr val="tx1">
                    <a:lumMod val="85000"/>
                    <a:lumOff val="15000"/>
                  </a:schemeClr>
                </a:solidFill>
                <a:latin typeface="Courier New" pitchFamily="49" charset="0"/>
                <a:cs typeface="Courier New" pitchFamily="49" charset="0"/>
              </a:rPr>
              <a:t>e1</a:t>
            </a:r>
            <a:r>
              <a:rPr lang="en-GB" sz="2000" dirty="0" smtClean="0">
                <a:solidFill>
                  <a:schemeClr val="tx1">
                    <a:lumMod val="85000"/>
                    <a:lumOff val="15000"/>
                  </a:schemeClr>
                </a:solidFill>
                <a:latin typeface="Calibri" pitchFamily="34" charset="0"/>
              </a:rPr>
              <a:t> </a:t>
            </a:r>
            <a:r>
              <a:rPr lang="en-GB" sz="2000" dirty="0">
                <a:solidFill>
                  <a:schemeClr val="tx1">
                    <a:lumMod val="85000"/>
                    <a:lumOff val="15000"/>
                  </a:schemeClr>
                </a:solidFill>
                <a:latin typeface="Calibri" pitchFamily="34" charset="0"/>
              </a:rPr>
              <a:t>and </a:t>
            </a:r>
            <a:r>
              <a:rPr lang="en-GB" b="1" dirty="0">
                <a:solidFill>
                  <a:schemeClr val="tx1">
                    <a:lumMod val="85000"/>
                    <a:lumOff val="15000"/>
                  </a:schemeClr>
                </a:solidFill>
                <a:latin typeface="Courier New" pitchFamily="49" charset="0"/>
                <a:cs typeface="Courier New" pitchFamily="49" charset="0"/>
              </a:rPr>
              <a:t>e2</a:t>
            </a:r>
            <a:r>
              <a:rPr lang="en-GB" sz="2000" dirty="0">
                <a:solidFill>
                  <a:schemeClr val="tx1">
                    <a:lumMod val="85000"/>
                    <a:lumOff val="15000"/>
                  </a:schemeClr>
                </a:solidFill>
                <a:latin typeface="Calibri" pitchFamily="34" charset="0"/>
              </a:rPr>
              <a:t> are </a:t>
            </a:r>
            <a:r>
              <a:rPr lang="en-GB" sz="2000" dirty="0" smtClean="0">
                <a:solidFill>
                  <a:schemeClr val="tx1">
                    <a:lumMod val="85000"/>
                    <a:lumOff val="15000"/>
                  </a:schemeClr>
                </a:solidFill>
                <a:latin typeface="Calibri" pitchFamily="34" charset="0"/>
              </a:rPr>
              <a:t>of equal </a:t>
            </a:r>
            <a:r>
              <a:rPr lang="en-GB" sz="2000" dirty="0">
                <a:solidFill>
                  <a:schemeClr val="tx1">
                    <a:lumMod val="85000"/>
                    <a:lumOff val="15000"/>
                  </a:schemeClr>
                </a:solidFill>
                <a:latin typeface="Calibri" pitchFamily="34" charset="0"/>
              </a:rPr>
              <a:t>computational cost, then the one most likely to </a:t>
            </a:r>
            <a:r>
              <a:rPr lang="en-GB" sz="2000" dirty="0" smtClean="0">
                <a:solidFill>
                  <a:schemeClr val="tx1">
                    <a:lumMod val="85000"/>
                    <a:lumOff val="15000"/>
                  </a:schemeClr>
                </a:solidFill>
                <a:latin typeface="Calibri" pitchFamily="34" charset="0"/>
              </a:rPr>
              <a:t>be </a:t>
            </a:r>
            <a:r>
              <a:rPr lang="en-GB" b="1" dirty="0" smtClean="0">
                <a:solidFill>
                  <a:schemeClr val="tx1">
                    <a:lumMod val="85000"/>
                    <a:lumOff val="15000"/>
                  </a:schemeClr>
                </a:solidFill>
                <a:latin typeface="Courier New" pitchFamily="49" charset="0"/>
                <a:cs typeface="Courier New" pitchFamily="49" charset="0"/>
              </a:rPr>
              <a:t>false</a:t>
            </a:r>
            <a:r>
              <a:rPr lang="en-GB" sz="2000" dirty="0" smtClean="0">
                <a:solidFill>
                  <a:schemeClr val="tx1">
                    <a:lumMod val="85000"/>
                    <a:lumOff val="15000"/>
                  </a:schemeClr>
                </a:solidFill>
                <a:latin typeface="Calibri" pitchFamily="34" charset="0"/>
              </a:rPr>
              <a:t> should be first</a:t>
            </a:r>
            <a:r>
              <a:rPr lang="en-GB" sz="2000" dirty="0">
                <a:solidFill>
                  <a:schemeClr val="tx1">
                    <a:lumMod val="85000"/>
                    <a:lumOff val="15000"/>
                  </a:schemeClr>
                </a:solidFill>
                <a:latin typeface="Calibri" pitchFamily="34" charset="0"/>
              </a:rPr>
              <a:t>. </a:t>
            </a:r>
          </a:p>
        </p:txBody>
      </p:sp>
    </p:spTree>
    <p:extLst>
      <p:ext uri="{BB962C8B-B14F-4D97-AF65-F5344CB8AC3E}">
        <p14:creationId xmlns:p14="http://schemas.microsoft.com/office/powerpoint/2010/main" val="3432260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36746"/>
            <a:ext cx="3744416" cy="480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4139952" y="267494"/>
            <a:ext cx="4712311"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None/>
            </a:pPr>
            <a:r>
              <a:rPr lang="en-GB" sz="1800" dirty="0" smtClean="0">
                <a:solidFill>
                  <a:schemeClr val="tx1"/>
                </a:solidFill>
                <a:effectLst/>
                <a:latin typeface="Calibri" pitchFamily="34" charset="0"/>
              </a:rPr>
              <a:t>Do </a:t>
            </a:r>
            <a:r>
              <a:rPr lang="en-GB" sz="1800" dirty="0">
                <a:solidFill>
                  <a:schemeClr val="tx1"/>
                </a:solidFill>
                <a:effectLst/>
                <a:latin typeface="Calibri" pitchFamily="34" charset="0"/>
              </a:rPr>
              <a:t>you need the results now? Defer a computation </a:t>
            </a:r>
            <a:r>
              <a:rPr lang="en-GB" sz="1800" dirty="0" smtClean="0">
                <a:solidFill>
                  <a:schemeClr val="tx1"/>
                </a:solidFill>
                <a:effectLst/>
                <a:latin typeface="Calibri" pitchFamily="34" charset="0"/>
              </a:rPr>
              <a:t>to when it </a:t>
            </a:r>
            <a:r>
              <a:rPr lang="en-GB" sz="1800" dirty="0">
                <a:solidFill>
                  <a:schemeClr val="tx1"/>
                </a:solidFill>
                <a:effectLst/>
                <a:latin typeface="Calibri" pitchFamily="34" charset="0"/>
              </a:rPr>
              <a:t>is </a:t>
            </a:r>
            <a:r>
              <a:rPr lang="en-GB" sz="1800" dirty="0" smtClean="0">
                <a:solidFill>
                  <a:schemeClr val="tx1"/>
                </a:solidFill>
                <a:effectLst/>
                <a:latin typeface="Calibri" pitchFamily="34" charset="0"/>
              </a:rPr>
              <a:t>actually needed</a:t>
            </a:r>
            <a:r>
              <a:rPr lang="en-GB" sz="1800" dirty="0">
                <a:solidFill>
                  <a:schemeClr val="tx1"/>
                </a:solidFill>
                <a:effectLst/>
                <a:latin typeface="Calibri" pitchFamily="34" charset="0"/>
              </a:rPr>
              <a:t>.</a:t>
            </a:r>
          </a:p>
          <a:p>
            <a:pPr marL="0" indent="0">
              <a:buNone/>
            </a:pPr>
            <a:endParaRPr lang="en-GB" sz="1000" dirty="0">
              <a:solidFill>
                <a:schemeClr val="tx1"/>
              </a:solidFill>
              <a:effectLst/>
              <a:latin typeface="Calibri" pitchFamily="34" charset="0"/>
            </a:endParaRPr>
          </a:p>
          <a:p>
            <a:pPr marL="0" indent="0">
              <a:buNone/>
            </a:pPr>
            <a:r>
              <a:rPr lang="en-GB" sz="1800" dirty="0">
                <a:solidFill>
                  <a:schemeClr val="tx1"/>
                </a:solidFill>
                <a:effectLst/>
                <a:latin typeface="Calibri" pitchFamily="34" charset="0"/>
              </a:rPr>
              <a:t>Do you know the result already?  If you </a:t>
            </a:r>
            <a:r>
              <a:rPr lang="en-GB" sz="1800" dirty="0" smtClean="0">
                <a:solidFill>
                  <a:schemeClr val="tx1"/>
                </a:solidFill>
                <a:effectLst/>
                <a:latin typeface="Calibri" pitchFamily="34" charset="0"/>
              </a:rPr>
              <a:t>computed </a:t>
            </a:r>
            <a:r>
              <a:rPr lang="en-GB" sz="1800" dirty="0">
                <a:solidFill>
                  <a:schemeClr val="tx1"/>
                </a:solidFill>
                <a:effectLst/>
                <a:latin typeface="Calibri" pitchFamily="34" charset="0"/>
              </a:rPr>
              <a:t>it earlier then make it available for reuse.</a:t>
            </a:r>
          </a:p>
          <a:p>
            <a:pPr marL="0" indent="0">
              <a:buNone/>
            </a:pPr>
            <a:endParaRPr lang="en-GB" sz="1000" dirty="0">
              <a:solidFill>
                <a:schemeClr val="tx1"/>
              </a:solidFill>
              <a:effectLst/>
              <a:latin typeface="Calibri" pitchFamily="34" charset="0"/>
            </a:endParaRPr>
          </a:p>
          <a:p>
            <a:pPr marL="0" indent="0">
              <a:buNone/>
            </a:pPr>
            <a:r>
              <a:rPr lang="en-GB" sz="1800" dirty="0" smtClean="0">
                <a:solidFill>
                  <a:schemeClr val="tx1"/>
                </a:solidFill>
                <a:effectLst/>
                <a:latin typeface="Calibri" pitchFamily="34" charset="0"/>
              </a:rPr>
              <a:t>Speed </a:t>
            </a:r>
            <a:r>
              <a:rPr lang="en-GB" sz="1800" dirty="0">
                <a:solidFill>
                  <a:schemeClr val="tx1"/>
                </a:solidFill>
                <a:effectLst/>
                <a:latin typeface="Calibri" pitchFamily="34" charset="0"/>
              </a:rPr>
              <a:t>up the processing of the common </a:t>
            </a:r>
            <a:r>
              <a:rPr lang="en-GB" sz="1800" dirty="0" smtClean="0">
                <a:solidFill>
                  <a:schemeClr val="tx1"/>
                </a:solidFill>
                <a:effectLst/>
                <a:latin typeface="Calibri" pitchFamily="34" charset="0"/>
              </a:rPr>
              <a:t>path even </a:t>
            </a:r>
            <a:r>
              <a:rPr lang="en-GB" sz="1800" dirty="0">
                <a:solidFill>
                  <a:schemeClr val="tx1"/>
                </a:solidFill>
                <a:effectLst/>
                <a:latin typeface="Calibri" pitchFamily="34" charset="0"/>
              </a:rPr>
              <a:t>if it is at the expense of other </a:t>
            </a:r>
            <a:r>
              <a:rPr lang="en-GB" sz="1800">
                <a:solidFill>
                  <a:schemeClr val="tx1"/>
                </a:solidFill>
                <a:effectLst/>
                <a:latin typeface="Calibri" pitchFamily="34" charset="0"/>
              </a:rPr>
              <a:t>paths</a:t>
            </a:r>
            <a:r>
              <a:rPr lang="en-GB" sz="1800" smtClean="0">
                <a:solidFill>
                  <a:schemeClr val="tx1"/>
                </a:solidFill>
                <a:effectLst/>
                <a:latin typeface="Calibri" pitchFamily="34" charset="0"/>
              </a:rPr>
              <a:t>.</a:t>
            </a:r>
            <a:endParaRPr lang="en-GB" sz="1800" dirty="0">
              <a:solidFill>
                <a:schemeClr val="tx1"/>
              </a:solidFill>
              <a:effectLst/>
              <a:latin typeface="Calibri" pitchFamily="34" charset="0"/>
            </a:endParaRPr>
          </a:p>
        </p:txBody>
      </p:sp>
      <p:sp>
        <p:nvSpPr>
          <p:cNvPr id="4" name="Title 1"/>
          <p:cNvSpPr txBox="1">
            <a:spLocks/>
          </p:cNvSpPr>
          <p:nvPr/>
        </p:nvSpPr>
        <p:spPr>
          <a:xfrm>
            <a:off x="107504" y="110293"/>
            <a:ext cx="3704199"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l">
              <a:buFont typeface="Georgia" pitchFamily="18" charset="0"/>
              <a:buNone/>
            </a:pPr>
            <a:r>
              <a:rPr lang="en-GB" sz="2800" dirty="0" smtClean="0">
                <a:solidFill>
                  <a:schemeClr val="tx1"/>
                </a:solidFill>
                <a:effectLst/>
                <a:latin typeface="Calibri" pitchFamily="34" charset="0"/>
              </a:rPr>
              <a:t>Key takeaways:</a:t>
            </a:r>
            <a:endParaRPr lang="en-GB" sz="2800" dirty="0">
              <a:solidFill>
                <a:schemeClr val="tx1"/>
              </a:solidFill>
              <a:effectLst/>
              <a:latin typeface="Calibri" pitchFamily="34" charset="0"/>
            </a:endParaRPr>
          </a:p>
        </p:txBody>
      </p:sp>
    </p:spTree>
    <p:extLst>
      <p:ext uri="{BB962C8B-B14F-4D97-AF65-F5344CB8AC3E}">
        <p14:creationId xmlns:p14="http://schemas.microsoft.com/office/powerpoint/2010/main" val="321324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219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txBox="1">
            <a:spLocks/>
          </p:cNvSpPr>
          <p:nvPr/>
        </p:nvSpPr>
        <p:spPr>
          <a:xfrm>
            <a:off x="755576" y="1707654"/>
            <a:ext cx="3816424"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None/>
            </a:pPr>
            <a:r>
              <a:rPr lang="en-GB" dirty="0" smtClean="0">
                <a:solidFill>
                  <a:schemeClr val="bg1"/>
                </a:solidFill>
                <a:effectLst/>
                <a:latin typeface="Calibri" pitchFamily="34" charset="0"/>
              </a:rPr>
              <a:t>Coding </a:t>
            </a:r>
          </a:p>
          <a:p>
            <a:pPr marL="0" indent="0" algn="ctr">
              <a:buNone/>
            </a:pPr>
            <a:r>
              <a:rPr lang="en-GB" dirty="0" smtClean="0">
                <a:solidFill>
                  <a:schemeClr val="bg1"/>
                </a:solidFill>
                <a:effectLst/>
                <a:latin typeface="Calibri" pitchFamily="34" charset="0"/>
              </a:rPr>
              <a:t>Optimisations</a:t>
            </a:r>
            <a:endParaRPr lang="en-GB" dirty="0">
              <a:solidFill>
                <a:schemeClr val="bg1"/>
              </a:solidFill>
              <a:effectLst/>
              <a:latin typeface="Calibri" pitchFamily="34" charset="0"/>
            </a:endParaRPr>
          </a:p>
        </p:txBody>
      </p:sp>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121525"/>
            <a:ext cx="3419872" cy="5288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404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7"/>
                                        </p:tgtEl>
                                        <p:attrNameLst>
                                          <p:attrName>style.visibility</p:attrName>
                                        </p:attrNameLst>
                                      </p:cBhvr>
                                      <p:to>
                                        <p:strVal val="visible"/>
                                      </p:to>
                                    </p:set>
                                    <p:animEffect transition="in" filter="fade">
                                      <p:cBhvr>
                                        <p:cTn id="7" dur="500"/>
                                        <p:tgtEl>
                                          <p:spTgt spid="8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843558"/>
            <a:ext cx="4362450"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23528" y="699542"/>
            <a:ext cx="3528392" cy="3631763"/>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The 80-20 rule has many applications to software </a:t>
            </a:r>
            <a:r>
              <a:rPr lang="en-GB" sz="2000" dirty="0" smtClean="0">
                <a:solidFill>
                  <a:schemeClr val="tx1">
                    <a:lumMod val="85000"/>
                    <a:lumOff val="15000"/>
                  </a:schemeClr>
                </a:solidFill>
                <a:latin typeface="Calibri" pitchFamily="34" charset="0"/>
              </a:rPr>
              <a:t>development, e.g. about 80</a:t>
            </a:r>
            <a:r>
              <a:rPr lang="en-GB" sz="2000" dirty="0">
                <a:solidFill>
                  <a:schemeClr val="tx1">
                    <a:lumMod val="85000"/>
                    <a:lumOff val="15000"/>
                  </a:schemeClr>
                </a:solidFill>
                <a:latin typeface="Calibri" pitchFamily="34" charset="0"/>
              </a:rPr>
              <a:t>% of </a:t>
            </a:r>
            <a:r>
              <a:rPr lang="en-GB" sz="2000" dirty="0" smtClean="0">
                <a:solidFill>
                  <a:schemeClr val="tx1">
                    <a:lumMod val="85000"/>
                    <a:lumOff val="15000"/>
                  </a:schemeClr>
                </a:solidFill>
                <a:latin typeface="Calibri" pitchFamily="34" charset="0"/>
              </a:rPr>
              <a:t>CPU </a:t>
            </a:r>
            <a:r>
              <a:rPr lang="en-GB" sz="2000" dirty="0">
                <a:solidFill>
                  <a:schemeClr val="tx1">
                    <a:lumMod val="85000"/>
                    <a:lumOff val="15000"/>
                  </a:schemeClr>
                </a:solidFill>
                <a:latin typeface="Calibri" pitchFamily="34" charset="0"/>
              </a:rPr>
              <a:t>time will be spent in about 20% of the </a:t>
            </a:r>
            <a:r>
              <a:rPr lang="en-GB" sz="2000" dirty="0" smtClean="0">
                <a:solidFill>
                  <a:schemeClr val="tx1">
                    <a:lumMod val="85000"/>
                    <a:lumOff val="15000"/>
                  </a:schemeClr>
                </a:solidFill>
                <a:latin typeface="Calibri" pitchFamily="34" charset="0"/>
              </a:rPr>
              <a:t>functions, etc.</a:t>
            </a:r>
            <a:endParaRPr lang="en-GB" sz="2000" dirty="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Whilst the </a:t>
            </a:r>
            <a:r>
              <a:rPr lang="en-GB" sz="2000" dirty="0">
                <a:solidFill>
                  <a:schemeClr val="tx1">
                    <a:lumMod val="85000"/>
                    <a:lumOff val="15000"/>
                  </a:schemeClr>
                </a:solidFill>
                <a:latin typeface="Calibri" pitchFamily="34" charset="0"/>
              </a:rPr>
              <a:t>actual percentage values are irrelevant </a:t>
            </a:r>
            <a:r>
              <a:rPr lang="en-GB" sz="2000" dirty="0" smtClean="0">
                <a:solidFill>
                  <a:schemeClr val="tx1">
                    <a:lumMod val="85000"/>
                    <a:lumOff val="15000"/>
                  </a:schemeClr>
                </a:solidFill>
                <a:latin typeface="Calibri" pitchFamily="34" charset="0"/>
              </a:rPr>
              <a:t>– the </a:t>
            </a:r>
            <a:r>
              <a:rPr lang="en-GB" sz="2000" dirty="0">
                <a:solidFill>
                  <a:schemeClr val="tx1">
                    <a:lumMod val="85000"/>
                    <a:lumOff val="15000"/>
                  </a:schemeClr>
                </a:solidFill>
                <a:latin typeface="Calibri" pitchFamily="34" charset="0"/>
              </a:rPr>
              <a:t>notions of </a:t>
            </a:r>
            <a:r>
              <a:rPr lang="en-GB" sz="2000" dirty="0" smtClean="0">
                <a:solidFill>
                  <a:schemeClr val="tx1">
                    <a:lumMod val="85000"/>
                    <a:lumOff val="15000"/>
                  </a:schemeClr>
                </a:solidFill>
                <a:latin typeface="Calibri" pitchFamily="34" charset="0"/>
              </a:rPr>
              <a:t>a common </a:t>
            </a:r>
            <a:r>
              <a:rPr lang="en-GB" sz="2000" dirty="0">
                <a:solidFill>
                  <a:schemeClr val="tx1">
                    <a:lumMod val="85000"/>
                    <a:lumOff val="15000"/>
                  </a:schemeClr>
                </a:solidFill>
                <a:latin typeface="Calibri" pitchFamily="34" charset="0"/>
              </a:rPr>
              <a:t>path of execution and the existence of performance </a:t>
            </a:r>
            <a:r>
              <a:rPr lang="en-GB" sz="2000" dirty="0" smtClean="0">
                <a:solidFill>
                  <a:schemeClr val="tx1">
                    <a:lumMod val="85000"/>
                    <a:lumOff val="15000"/>
                  </a:schemeClr>
                </a:solidFill>
                <a:latin typeface="Calibri" pitchFamily="34" charset="0"/>
              </a:rPr>
              <a:t>bottlenecks </a:t>
            </a:r>
            <a:r>
              <a:rPr lang="en-GB" sz="2000" dirty="0">
                <a:solidFill>
                  <a:schemeClr val="tx1">
                    <a:lumMod val="85000"/>
                    <a:lumOff val="15000"/>
                  </a:schemeClr>
                </a:solidFill>
                <a:latin typeface="Calibri" pitchFamily="34" charset="0"/>
              </a:rPr>
              <a:t>is very relevant.</a:t>
            </a:r>
          </a:p>
        </p:txBody>
      </p:sp>
      <p:sp>
        <p:nvSpPr>
          <p:cNvPr id="4" name="TextBox 3"/>
          <p:cNvSpPr txBox="1"/>
          <p:nvPr/>
        </p:nvSpPr>
        <p:spPr>
          <a:xfrm>
            <a:off x="5868144" y="155416"/>
            <a:ext cx="3240360" cy="400110"/>
          </a:xfrm>
          <a:prstGeom prst="rect">
            <a:avLst/>
          </a:prstGeom>
          <a:noFill/>
        </p:spPr>
        <p:txBody>
          <a:bodyPr wrap="square" rtlCol="0">
            <a:spAutoFit/>
          </a:bodyPr>
          <a:lstStyle/>
          <a:p>
            <a:pPr algn="r"/>
            <a:r>
              <a:rPr lang="en-GB" sz="2000" cap="small" dirty="0" smtClean="0">
                <a:solidFill>
                  <a:schemeClr val="tx1">
                    <a:lumMod val="85000"/>
                    <a:lumOff val="15000"/>
                  </a:schemeClr>
                </a:solidFill>
                <a:latin typeface="Calibri" pitchFamily="34" charset="0"/>
              </a:rPr>
              <a:t>Speed Up the Common Path</a:t>
            </a:r>
            <a:endParaRPr lang="en-GB" sz="2000" cap="small"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207708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6562"/>
            <a:ext cx="9166879" cy="610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2222789" y="1491630"/>
            <a:ext cx="4680520" cy="2160241"/>
          </a:xfrm>
          <a:prstGeom prst="roundRect">
            <a:avLst>
              <a:gd name="adj" fmla="val 8550"/>
            </a:avLst>
          </a:prstGeom>
          <a:solidFill>
            <a:srgbClr val="FFFFFF">
              <a:alpha val="80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itle 1"/>
          <p:cNvSpPr txBox="1">
            <a:spLocks/>
          </p:cNvSpPr>
          <p:nvPr/>
        </p:nvSpPr>
        <p:spPr>
          <a:xfrm>
            <a:off x="1652012" y="1491631"/>
            <a:ext cx="5800308"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None/>
            </a:pPr>
            <a:r>
              <a:rPr lang="en-GB" dirty="0">
                <a:solidFill>
                  <a:schemeClr val="tx1"/>
                </a:solidFill>
                <a:effectLst/>
                <a:latin typeface="Calibri" pitchFamily="34" charset="0"/>
              </a:rPr>
              <a:t>Redundant Computations and Caching</a:t>
            </a:r>
          </a:p>
        </p:txBody>
      </p:sp>
    </p:spTree>
    <p:extLst>
      <p:ext uri="{BB962C8B-B14F-4D97-AF65-F5344CB8AC3E}">
        <p14:creationId xmlns:p14="http://schemas.microsoft.com/office/powerpoint/2010/main" val="137101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0351" y="672888"/>
            <a:ext cx="2708323" cy="2402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23528" y="699542"/>
            <a:ext cx="4752528" cy="1015663"/>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Consider</a:t>
            </a:r>
            <a:r>
              <a:rPr lang="en-GB" sz="2000" dirty="0" smtClean="0">
                <a:solidFill>
                  <a:schemeClr val="tx1">
                    <a:lumMod val="85000"/>
                    <a:lumOff val="15000"/>
                  </a:schemeClr>
                </a:solidFill>
                <a:latin typeface="Calibri" pitchFamily="34" charset="0"/>
              </a:rPr>
              <a:t>:</a:t>
            </a: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071108291"/>
              </p:ext>
            </p:extLst>
          </p:nvPr>
        </p:nvGraphicFramePr>
        <p:xfrm>
          <a:off x="1691680" y="822752"/>
          <a:ext cx="3456384" cy="793242"/>
        </p:xfrm>
        <a:graphic>
          <a:graphicData uri="http://schemas.openxmlformats.org/drawingml/2006/table">
            <a:tbl>
              <a:tblPr firstRow="1" firstCol="1" bandRow="1">
                <a:tableStyleId>{3B4B98B0-60AC-42C2-AFA5-B58CD77FA1E5}</a:tableStyleId>
              </a:tblPr>
              <a:tblGrid>
                <a:gridCol w="111019"/>
                <a:gridCol w="3345365"/>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nn-NO" sz="1400" b="1" dirty="0" smtClean="0">
                          <a:solidFill>
                            <a:srgbClr val="0070C0"/>
                          </a:solidFill>
                          <a:effectLst/>
                          <a:latin typeface="Courier New" pitchFamily="49" charset="0"/>
                          <a:ea typeface="Calibri"/>
                          <a:cs typeface="Courier New" pitchFamily="49" charset="0"/>
                        </a:rPr>
                        <a:t>for </a:t>
                      </a:r>
                      <a:r>
                        <a:rPr lang="nn-NO" sz="1400" b="1" dirty="0" smtClean="0">
                          <a:solidFill>
                            <a:schemeClr val="tx1"/>
                          </a:solidFill>
                          <a:effectLst/>
                          <a:latin typeface="Courier New" pitchFamily="49" charset="0"/>
                          <a:ea typeface="Calibri"/>
                          <a:cs typeface="Courier New" pitchFamily="49" charset="0"/>
                        </a:rPr>
                        <a:t>(i = 0; i &lt; 100; i++) {</a:t>
                      </a:r>
                      <a:endParaRPr lang="en-GB" sz="1400" b="1"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solidFill>
                            <a:schemeClr val="tx1"/>
                          </a:solidFill>
                          <a:effectLst/>
                          <a:latin typeface="Courier New" pitchFamily="49" charset="0"/>
                          <a:ea typeface="Calibri"/>
                          <a:cs typeface="Courier New" pitchFamily="49" charset="0"/>
                        </a:rPr>
                        <a:t>   a[</a:t>
                      </a:r>
                      <a:r>
                        <a:rPr lang="en-GB" sz="1400" b="1" dirty="0" err="1" smtClean="0">
                          <a:solidFill>
                            <a:schemeClr val="tx1"/>
                          </a:solidFill>
                          <a:effectLst/>
                          <a:latin typeface="Courier New" pitchFamily="49" charset="0"/>
                          <a:ea typeface="Calibri"/>
                          <a:cs typeface="Courier New" pitchFamily="49" charset="0"/>
                        </a:rPr>
                        <a:t>i</a:t>
                      </a:r>
                      <a:r>
                        <a:rPr lang="en-GB" sz="1400" b="1" dirty="0" smtClean="0">
                          <a:solidFill>
                            <a:schemeClr val="tx1"/>
                          </a:solidFill>
                          <a:effectLst/>
                          <a:latin typeface="Courier New" pitchFamily="49" charset="0"/>
                          <a:ea typeface="Calibri"/>
                          <a:cs typeface="Courier New" pitchFamily="49" charset="0"/>
                        </a:rPr>
                        <a:t>] = m*n;</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 name="TextBox 4"/>
          <p:cNvSpPr txBox="1"/>
          <p:nvPr/>
        </p:nvSpPr>
        <p:spPr>
          <a:xfrm>
            <a:off x="323528" y="2675696"/>
            <a:ext cx="4752528" cy="400110"/>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More problematically:</a:t>
            </a:r>
          </a:p>
        </p:txBody>
      </p:sp>
      <p:graphicFrame>
        <p:nvGraphicFramePr>
          <p:cNvPr id="6" name="Table 5"/>
          <p:cNvGraphicFramePr>
            <a:graphicFrameLocks noGrp="1"/>
          </p:cNvGraphicFramePr>
          <p:nvPr>
            <p:extLst>
              <p:ext uri="{D42A27DB-BD31-4B8C-83A1-F6EECF244321}">
                <p14:modId xmlns:p14="http://schemas.microsoft.com/office/powerpoint/2010/main" val="2867522422"/>
              </p:ext>
            </p:extLst>
          </p:nvPr>
        </p:nvGraphicFramePr>
        <p:xfrm>
          <a:off x="251520" y="3147814"/>
          <a:ext cx="4896544" cy="1057656"/>
        </p:xfrm>
        <a:graphic>
          <a:graphicData uri="http://schemas.openxmlformats.org/drawingml/2006/table">
            <a:tbl>
              <a:tblPr firstRow="1" firstCol="1" bandRow="1">
                <a:tableStyleId>{3B4B98B0-60AC-42C2-AFA5-B58CD77FA1E5}</a:tableStyleId>
              </a:tblPr>
              <a:tblGrid>
                <a:gridCol w="157277"/>
                <a:gridCol w="4739267"/>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 </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nn-NO" sz="1400" b="1" dirty="0" smtClean="0">
                          <a:solidFill>
                            <a:srgbClr val="0070C0"/>
                          </a:solidFill>
                          <a:effectLst/>
                          <a:latin typeface="Courier New" pitchFamily="49" charset="0"/>
                          <a:ea typeface="Calibri"/>
                          <a:cs typeface="Courier New" pitchFamily="49" charset="0"/>
                        </a:rPr>
                        <a:t>for </a:t>
                      </a:r>
                      <a:r>
                        <a:rPr lang="nn-NO" sz="1400" b="1" dirty="0" smtClean="0">
                          <a:solidFill>
                            <a:schemeClr val="tx1"/>
                          </a:solidFill>
                          <a:effectLst/>
                          <a:latin typeface="Courier New" pitchFamily="49" charset="0"/>
                          <a:ea typeface="Calibri"/>
                          <a:cs typeface="Courier New" pitchFamily="49" charset="0"/>
                        </a:rPr>
                        <a:t>(... ;!done;... ) {</a:t>
                      </a:r>
                      <a:endParaRPr lang="en-GB" sz="1400" b="1"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solidFill>
                            <a:schemeClr val="tx1"/>
                          </a:solidFill>
                          <a:effectLst/>
                          <a:latin typeface="Courier New" pitchFamily="49" charset="0"/>
                          <a:ea typeface="Calibri"/>
                          <a:cs typeface="Courier New" pitchFamily="49" charset="0"/>
                        </a:rPr>
                        <a:t>   result = </a:t>
                      </a:r>
                      <a:r>
                        <a:rPr lang="en-GB" sz="1400" b="1" dirty="0" err="1" smtClean="0">
                          <a:solidFill>
                            <a:schemeClr val="tx1"/>
                          </a:solidFill>
                          <a:effectLst/>
                          <a:latin typeface="Courier New" pitchFamily="49" charset="0"/>
                          <a:ea typeface="Calibri"/>
                          <a:cs typeface="Courier New" pitchFamily="49" charset="0"/>
                        </a:rPr>
                        <a:t>someFunction</a:t>
                      </a:r>
                      <a:r>
                        <a:rPr lang="en-GB" sz="1400" b="1" dirty="0" smtClean="0">
                          <a:solidFill>
                            <a:schemeClr val="tx1"/>
                          </a:solidFill>
                          <a:effectLst/>
                          <a:latin typeface="Courier New" pitchFamily="49" charset="0"/>
                          <a:ea typeface="Calibri"/>
                          <a:cs typeface="Courier New" pitchFamily="49" charset="0"/>
                        </a:rPr>
                        <a:t>(arg1, </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        </a:t>
                      </a:r>
                      <a:r>
                        <a:rPr lang="en-GB" sz="1400" b="1" dirty="0" err="1" smtClean="0">
                          <a:solidFill>
                            <a:schemeClr val="tx1"/>
                          </a:solidFill>
                          <a:effectLst/>
                          <a:latin typeface="Courier New" pitchFamily="49" charset="0"/>
                          <a:ea typeface="Calibri"/>
                          <a:cs typeface="Courier New" pitchFamily="49" charset="0"/>
                        </a:rPr>
                        <a:t>functionThatReturnsAFixedValue</a:t>
                      </a:r>
                      <a:r>
                        <a:rPr lang="en-GB" sz="1400" b="1" dirty="0" smtClean="0">
                          <a:solidFill>
                            <a:schemeClr val="tx1"/>
                          </a:solidFill>
                          <a:effectLst/>
                          <a:latin typeface="Courier New" pitchFamily="49" charset="0"/>
                          <a:ea typeface="Calibri"/>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7" name="TextBox 6"/>
          <p:cNvSpPr txBox="1"/>
          <p:nvPr/>
        </p:nvSpPr>
        <p:spPr>
          <a:xfrm>
            <a:off x="323528" y="1628095"/>
            <a:ext cx="4896544" cy="1015663"/>
          </a:xfrm>
          <a:prstGeom prst="rect">
            <a:avLst/>
          </a:prstGeom>
          <a:noFill/>
        </p:spPr>
        <p:txBody>
          <a:bodyPr wrap="square" rtlCol="0">
            <a:spAutoFit/>
          </a:bodyPr>
          <a:lstStyle/>
          <a:p>
            <a:r>
              <a:rPr lang="en-GB" b="1" dirty="0" smtClean="0">
                <a:solidFill>
                  <a:schemeClr val="tx1">
                    <a:lumMod val="85000"/>
                    <a:lumOff val="15000"/>
                  </a:schemeClr>
                </a:solidFill>
                <a:latin typeface="Courier New" pitchFamily="49" charset="0"/>
                <a:cs typeface="Courier New" pitchFamily="49" charset="0"/>
              </a:rPr>
              <a:t>m*n</a:t>
            </a:r>
            <a:r>
              <a:rPr lang="en-GB" sz="2000" dirty="0" smtClean="0">
                <a:solidFill>
                  <a:schemeClr val="tx1">
                    <a:lumMod val="85000"/>
                    <a:lumOff val="15000"/>
                  </a:schemeClr>
                </a:solidFill>
                <a:latin typeface="Calibri" pitchFamily="34" charset="0"/>
              </a:rPr>
              <a:t> </a:t>
            </a:r>
            <a:r>
              <a:rPr lang="en-GB" sz="2000" dirty="0">
                <a:solidFill>
                  <a:schemeClr val="tx1">
                    <a:lumMod val="85000"/>
                    <a:lumOff val="15000"/>
                  </a:schemeClr>
                </a:solidFill>
                <a:latin typeface="Calibri" pitchFamily="34" charset="0"/>
              </a:rPr>
              <a:t>is computed every iteration and </a:t>
            </a:r>
            <a:r>
              <a:rPr lang="en-GB" sz="2000" dirty="0" smtClean="0">
                <a:solidFill>
                  <a:schemeClr val="tx1">
                    <a:lumMod val="85000"/>
                    <a:lumOff val="15000"/>
                  </a:schemeClr>
                </a:solidFill>
                <a:latin typeface="Calibri" pitchFamily="34" charset="0"/>
              </a:rPr>
              <a:t>should be </a:t>
            </a:r>
            <a:r>
              <a:rPr lang="en-GB" sz="2000" dirty="0">
                <a:solidFill>
                  <a:schemeClr val="tx1">
                    <a:lumMod val="85000"/>
                    <a:lumOff val="15000"/>
                  </a:schemeClr>
                </a:solidFill>
                <a:latin typeface="Calibri" pitchFamily="34" charset="0"/>
              </a:rPr>
              <a:t>moved outside of the loop </a:t>
            </a:r>
            <a:r>
              <a:rPr lang="en-GB" sz="2000" dirty="0" smtClean="0">
                <a:solidFill>
                  <a:schemeClr val="tx1">
                    <a:lumMod val="85000"/>
                    <a:lumOff val="15000"/>
                  </a:schemeClr>
                </a:solidFill>
                <a:latin typeface="Calibri" pitchFamily="34" charset="0"/>
              </a:rPr>
              <a:t>(</a:t>
            </a:r>
            <a:r>
              <a:rPr lang="en-GB" sz="2000" dirty="0">
                <a:solidFill>
                  <a:schemeClr val="tx1">
                    <a:lumMod val="85000"/>
                    <a:lumOff val="15000"/>
                  </a:schemeClr>
                </a:solidFill>
                <a:latin typeface="Calibri" pitchFamily="34" charset="0"/>
              </a:rPr>
              <a:t>routinely done by a decent optimising compiler</a:t>
            </a:r>
            <a:r>
              <a:rPr lang="en-GB" sz="2000" dirty="0" smtClean="0">
                <a:solidFill>
                  <a:schemeClr val="tx1">
                    <a:lumMod val="85000"/>
                    <a:lumOff val="15000"/>
                  </a:schemeClr>
                </a:solidFill>
                <a:latin typeface="Calibri" pitchFamily="34" charset="0"/>
              </a:rPr>
              <a:t>).</a:t>
            </a:r>
            <a:endParaRPr lang="en-GB" sz="2000" dirty="0">
              <a:solidFill>
                <a:schemeClr val="tx1">
                  <a:lumMod val="85000"/>
                  <a:lumOff val="15000"/>
                </a:schemeClr>
              </a:solidFill>
              <a:latin typeface="Calibri" pitchFamily="34" charset="0"/>
            </a:endParaRPr>
          </a:p>
        </p:txBody>
      </p:sp>
      <p:sp>
        <p:nvSpPr>
          <p:cNvPr id="8" name="TextBox 7"/>
          <p:cNvSpPr txBox="1"/>
          <p:nvPr/>
        </p:nvSpPr>
        <p:spPr>
          <a:xfrm>
            <a:off x="323528" y="4252902"/>
            <a:ext cx="4752528" cy="707886"/>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The </a:t>
            </a:r>
            <a:r>
              <a:rPr lang="en-GB" sz="2000" dirty="0">
                <a:solidFill>
                  <a:schemeClr val="tx1">
                    <a:lumMod val="85000"/>
                    <a:lumOff val="15000"/>
                  </a:schemeClr>
                </a:solidFill>
                <a:latin typeface="Calibri" pitchFamily="34" charset="0"/>
              </a:rPr>
              <a:t>compiler </a:t>
            </a:r>
            <a:r>
              <a:rPr lang="en-GB" sz="2000" dirty="0" smtClean="0">
                <a:solidFill>
                  <a:schemeClr val="tx1">
                    <a:lumMod val="85000"/>
                    <a:lumOff val="15000"/>
                  </a:schemeClr>
                </a:solidFill>
                <a:latin typeface="Calibri" pitchFamily="34" charset="0"/>
              </a:rPr>
              <a:t>may not be able to determine that </a:t>
            </a:r>
            <a:r>
              <a:rPr lang="en-GB" sz="2000" dirty="0">
                <a:solidFill>
                  <a:schemeClr val="tx1">
                    <a:lumMod val="85000"/>
                    <a:lumOff val="15000"/>
                  </a:schemeClr>
                </a:solidFill>
                <a:latin typeface="Calibri" pitchFamily="34" charset="0"/>
              </a:rPr>
              <a:t>the returned </a:t>
            </a:r>
            <a:r>
              <a:rPr lang="en-GB" sz="2000" dirty="0" smtClean="0">
                <a:solidFill>
                  <a:schemeClr val="tx1">
                    <a:lumMod val="85000"/>
                    <a:lumOff val="15000"/>
                  </a:schemeClr>
                </a:solidFill>
                <a:latin typeface="Calibri" pitchFamily="34" charset="0"/>
              </a:rPr>
              <a:t>value will </a:t>
            </a:r>
            <a:r>
              <a:rPr lang="en-GB" sz="2000" dirty="0">
                <a:solidFill>
                  <a:schemeClr val="tx1">
                    <a:lumMod val="85000"/>
                    <a:lumOff val="15000"/>
                  </a:schemeClr>
                </a:solidFill>
                <a:latin typeface="Calibri" pitchFamily="34" charset="0"/>
              </a:rPr>
              <a:t>not </a:t>
            </a:r>
            <a:r>
              <a:rPr lang="en-GB" sz="2000" dirty="0" smtClean="0">
                <a:solidFill>
                  <a:schemeClr val="tx1">
                    <a:lumMod val="85000"/>
                    <a:lumOff val="15000"/>
                  </a:schemeClr>
                </a:solidFill>
                <a:latin typeface="Calibri" pitchFamily="34" charset="0"/>
              </a:rPr>
              <a:t>change. </a:t>
            </a:r>
          </a:p>
        </p:txBody>
      </p:sp>
      <p:sp>
        <p:nvSpPr>
          <p:cNvPr id="9" name="TextBox 8"/>
          <p:cNvSpPr txBox="1"/>
          <p:nvPr/>
        </p:nvSpPr>
        <p:spPr>
          <a:xfrm>
            <a:off x="6012160" y="3147814"/>
            <a:ext cx="2808312" cy="1015663"/>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Both </a:t>
            </a:r>
            <a:r>
              <a:rPr lang="en-GB" sz="2000" dirty="0">
                <a:solidFill>
                  <a:schemeClr val="tx1">
                    <a:lumMod val="85000"/>
                    <a:lumOff val="15000"/>
                  </a:schemeClr>
                </a:solidFill>
                <a:latin typeface="Calibri" pitchFamily="34" charset="0"/>
              </a:rPr>
              <a:t>are </a:t>
            </a:r>
            <a:r>
              <a:rPr lang="en-GB" sz="2000" dirty="0" smtClean="0">
                <a:solidFill>
                  <a:schemeClr val="tx1">
                    <a:lumMod val="85000"/>
                    <a:lumOff val="15000"/>
                  </a:schemeClr>
                </a:solidFill>
                <a:latin typeface="Calibri" pitchFamily="34" charset="0"/>
              </a:rPr>
              <a:t>examples </a:t>
            </a:r>
            <a:r>
              <a:rPr lang="en-GB" sz="2000" dirty="0">
                <a:solidFill>
                  <a:schemeClr val="tx1">
                    <a:lumMod val="85000"/>
                    <a:lumOff val="15000"/>
                  </a:schemeClr>
                </a:solidFill>
                <a:latin typeface="Calibri" pitchFamily="34" charset="0"/>
              </a:rPr>
              <a:t>of </a:t>
            </a:r>
            <a:r>
              <a:rPr lang="en-GB" sz="2000" dirty="0" err="1" smtClean="0">
                <a:solidFill>
                  <a:schemeClr val="tx1">
                    <a:lumMod val="85000"/>
                    <a:lumOff val="15000"/>
                  </a:schemeClr>
                </a:solidFill>
                <a:latin typeface="Calibri" pitchFamily="34" charset="0"/>
              </a:rPr>
              <a:t>recomputing</a:t>
            </a:r>
            <a:r>
              <a:rPr lang="en-GB" sz="2000" dirty="0" smtClean="0">
                <a:solidFill>
                  <a:schemeClr val="tx1">
                    <a:lumMod val="85000"/>
                    <a:lumOff val="15000"/>
                  </a:schemeClr>
                </a:solidFill>
                <a:latin typeface="Calibri" pitchFamily="34" charset="0"/>
              </a:rPr>
              <a:t> </a:t>
            </a:r>
            <a:r>
              <a:rPr lang="en-GB" sz="2000" dirty="0">
                <a:solidFill>
                  <a:schemeClr val="tx1">
                    <a:lumMod val="85000"/>
                    <a:lumOff val="15000"/>
                  </a:schemeClr>
                </a:solidFill>
                <a:latin typeface="Calibri" pitchFamily="34" charset="0"/>
              </a:rPr>
              <a:t>something </a:t>
            </a:r>
            <a:r>
              <a:rPr lang="en-GB" sz="2000" dirty="0" smtClean="0">
                <a:solidFill>
                  <a:schemeClr val="tx1">
                    <a:lumMod val="85000"/>
                    <a:lumOff val="15000"/>
                  </a:schemeClr>
                </a:solidFill>
                <a:latin typeface="Calibri" pitchFamily="34" charset="0"/>
              </a:rPr>
              <a:t>that is already known.</a:t>
            </a:r>
            <a:endParaRPr lang="en-GB" sz="2000"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101751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23528" y="699542"/>
            <a:ext cx="3528392" cy="1631216"/>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Caching is about keeping the results of frequent and/or costly computations readily accessible so that the </a:t>
            </a:r>
            <a:r>
              <a:rPr lang="en-GB" sz="2000" dirty="0" smtClean="0">
                <a:solidFill>
                  <a:schemeClr val="tx1">
                    <a:lumMod val="85000"/>
                    <a:lumOff val="15000"/>
                  </a:schemeClr>
                </a:solidFill>
                <a:latin typeface="Calibri" pitchFamily="34" charset="0"/>
              </a:rPr>
              <a:t>data can </a:t>
            </a:r>
            <a:r>
              <a:rPr lang="en-GB" sz="2000" dirty="0">
                <a:solidFill>
                  <a:schemeClr val="tx1">
                    <a:lumMod val="85000"/>
                    <a:lumOff val="15000"/>
                  </a:schemeClr>
                </a:solidFill>
                <a:latin typeface="Calibri" pitchFamily="34" charset="0"/>
              </a:rPr>
              <a:t>be readily used</a:t>
            </a:r>
            <a:r>
              <a:rPr lang="en-GB" sz="2000" dirty="0" smtClean="0">
                <a:solidFill>
                  <a:schemeClr val="tx1">
                    <a:lumMod val="85000"/>
                    <a:lumOff val="15000"/>
                  </a:schemeClr>
                </a:solidFill>
                <a:latin typeface="Calibri" pitchFamily="34" charset="0"/>
              </a:rPr>
              <a:t>.</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720431"/>
            <a:ext cx="3429000"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323528" y="2380694"/>
            <a:ext cx="3528392" cy="1323439"/>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Assuming </a:t>
            </a:r>
            <a:r>
              <a:rPr lang="en-GB" sz="2000" dirty="0" smtClean="0">
                <a:solidFill>
                  <a:schemeClr val="tx1">
                    <a:lumMod val="85000"/>
                    <a:lumOff val="15000"/>
                  </a:schemeClr>
                </a:solidFill>
                <a:latin typeface="Calibri" pitchFamily="34" charset="0"/>
              </a:rPr>
              <a:t>memory size </a:t>
            </a:r>
            <a:r>
              <a:rPr lang="en-GB" sz="2000" dirty="0">
                <a:solidFill>
                  <a:schemeClr val="tx1">
                    <a:lumMod val="85000"/>
                    <a:lumOff val="15000"/>
                  </a:schemeClr>
                </a:solidFill>
                <a:latin typeface="Calibri" pitchFamily="34" charset="0"/>
              </a:rPr>
              <a:t>is not an issue and execution speed is to be optimised then </a:t>
            </a:r>
            <a:r>
              <a:rPr lang="en-GB" sz="2000" dirty="0" smtClean="0">
                <a:solidFill>
                  <a:schemeClr val="tx1">
                    <a:lumMod val="85000"/>
                    <a:lumOff val="15000"/>
                  </a:schemeClr>
                </a:solidFill>
                <a:latin typeface="Calibri" pitchFamily="34" charset="0"/>
              </a:rPr>
              <a:t>cache </a:t>
            </a:r>
            <a:r>
              <a:rPr lang="en-GB" sz="2000" dirty="0">
                <a:solidFill>
                  <a:schemeClr val="tx1">
                    <a:lumMod val="85000"/>
                    <a:lumOff val="15000"/>
                  </a:schemeClr>
                </a:solidFill>
                <a:latin typeface="Calibri" pitchFamily="34" charset="0"/>
              </a:rPr>
              <a:t>as much as possible</a:t>
            </a:r>
            <a:endParaRPr lang="en-GB" sz="2000" dirty="0" smtClean="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283372112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23528" y="627534"/>
            <a:ext cx="6696744" cy="400110"/>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Caching </a:t>
            </a:r>
            <a:r>
              <a:rPr lang="en-GB" sz="2000" dirty="0" smtClean="0">
                <a:solidFill>
                  <a:schemeClr val="tx1">
                    <a:lumMod val="85000"/>
                    <a:lumOff val="15000"/>
                  </a:schemeClr>
                </a:solidFill>
                <a:latin typeface="Calibri" pitchFamily="34" charset="0"/>
              </a:rPr>
              <a:t>typically provides big performance gains for:</a:t>
            </a:r>
            <a:endParaRPr lang="en-GB" sz="2000" dirty="0">
              <a:solidFill>
                <a:schemeClr val="tx1">
                  <a:lumMod val="85000"/>
                  <a:lumOff val="15000"/>
                </a:schemeClr>
              </a:solidFill>
              <a:latin typeface="Calibri" pitchFamily="34" charset="0"/>
            </a:endParaRPr>
          </a:p>
        </p:txBody>
      </p:sp>
      <p:graphicFrame>
        <p:nvGraphicFramePr>
          <p:cNvPr id="2" name="Diagram 1"/>
          <p:cNvGraphicFramePr/>
          <p:nvPr>
            <p:extLst>
              <p:ext uri="{D42A27DB-BD31-4B8C-83A1-F6EECF244321}">
                <p14:modId xmlns:p14="http://schemas.microsoft.com/office/powerpoint/2010/main" val="898647125"/>
              </p:ext>
            </p:extLst>
          </p:nvPr>
        </p:nvGraphicFramePr>
        <p:xfrm>
          <a:off x="336142" y="883628"/>
          <a:ext cx="8556338" cy="3560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630193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0738" y="987574"/>
            <a:ext cx="4555916" cy="28826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868144" y="155416"/>
            <a:ext cx="3240360" cy="400110"/>
          </a:xfrm>
          <a:prstGeom prst="rect">
            <a:avLst/>
          </a:prstGeom>
          <a:noFill/>
        </p:spPr>
        <p:txBody>
          <a:bodyPr wrap="square" rtlCol="0">
            <a:spAutoFit/>
          </a:bodyPr>
          <a:lstStyle/>
          <a:p>
            <a:pPr algn="r"/>
            <a:r>
              <a:rPr lang="en-GB" sz="2000" cap="small" dirty="0" smtClean="0">
                <a:solidFill>
                  <a:schemeClr val="tx1">
                    <a:lumMod val="85000"/>
                    <a:lumOff val="15000"/>
                  </a:schemeClr>
                </a:solidFill>
                <a:latin typeface="Calibri" pitchFamily="34" charset="0"/>
              </a:rPr>
              <a:t>Cache Invalidation</a:t>
            </a:r>
            <a:endParaRPr lang="en-GB" sz="2000" cap="small" dirty="0">
              <a:solidFill>
                <a:schemeClr val="tx1">
                  <a:lumMod val="85000"/>
                  <a:lumOff val="15000"/>
                </a:schemeClr>
              </a:solidFill>
              <a:latin typeface="Calibri" pitchFamily="34" charset="0"/>
            </a:endParaRPr>
          </a:p>
        </p:txBody>
      </p:sp>
      <p:sp>
        <p:nvSpPr>
          <p:cNvPr id="4" name="TextBox 3"/>
          <p:cNvSpPr txBox="1"/>
          <p:nvPr/>
        </p:nvSpPr>
        <p:spPr>
          <a:xfrm>
            <a:off x="288766" y="627534"/>
            <a:ext cx="4101972" cy="4093428"/>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Cache invalidation arises when the stored cache value and the original datum value differ (in which case the cache value should either be ejected or refreshed).</a:t>
            </a:r>
          </a:p>
          <a:p>
            <a:endParaRPr lang="en-GB" sz="1000" dirty="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Two common approaches to handle this are:</a:t>
            </a:r>
          </a:p>
          <a:p>
            <a:endParaRPr lang="en-GB" sz="1000" dirty="0" smtClean="0">
              <a:solidFill>
                <a:schemeClr val="tx1">
                  <a:lumMod val="85000"/>
                  <a:lumOff val="15000"/>
                </a:schemeClr>
              </a:solidFill>
              <a:latin typeface="Calibri" pitchFamily="34" charset="0"/>
            </a:endParaRPr>
          </a:p>
          <a:p>
            <a:pPr marL="342900" indent="-342900">
              <a:buFont typeface="Arial" pitchFamily="34" charset="0"/>
              <a:buChar char="•"/>
            </a:pPr>
            <a:r>
              <a:rPr lang="en-GB" sz="2000" dirty="0" smtClean="0">
                <a:solidFill>
                  <a:schemeClr val="tx1">
                    <a:lumMod val="85000"/>
                    <a:lumOff val="15000"/>
                  </a:schemeClr>
                </a:solidFill>
                <a:latin typeface="Calibri" pitchFamily="34" charset="0"/>
              </a:rPr>
              <a:t>Use </a:t>
            </a:r>
            <a:r>
              <a:rPr lang="en-GB" sz="2000" dirty="0">
                <a:solidFill>
                  <a:schemeClr val="tx1">
                    <a:lumMod val="85000"/>
                    <a:lumOff val="15000"/>
                  </a:schemeClr>
                </a:solidFill>
                <a:latin typeface="Calibri" pitchFamily="34" charset="0"/>
              </a:rPr>
              <a:t>a </a:t>
            </a:r>
            <a:r>
              <a:rPr lang="en-GB" sz="2000" dirty="0" err="1">
                <a:solidFill>
                  <a:schemeClr val="tx1">
                    <a:lumMod val="85000"/>
                    <a:lumOff val="15000"/>
                  </a:schemeClr>
                </a:solidFill>
                <a:latin typeface="Calibri" pitchFamily="34" charset="0"/>
              </a:rPr>
              <a:t>callback</a:t>
            </a:r>
            <a:r>
              <a:rPr lang="en-GB" sz="2000" dirty="0">
                <a:solidFill>
                  <a:schemeClr val="tx1">
                    <a:lumMod val="85000"/>
                    <a:lumOff val="15000"/>
                  </a:schemeClr>
                </a:solidFill>
                <a:latin typeface="Calibri" pitchFamily="34" charset="0"/>
              </a:rPr>
              <a:t> </a:t>
            </a:r>
            <a:r>
              <a:rPr lang="en-GB" sz="2000" dirty="0" smtClean="0">
                <a:solidFill>
                  <a:schemeClr val="tx1">
                    <a:lumMod val="85000"/>
                    <a:lumOff val="15000"/>
                  </a:schemeClr>
                </a:solidFill>
                <a:latin typeface="Calibri" pitchFamily="34" charset="0"/>
              </a:rPr>
              <a:t>mechanism to notify the cache of data change.</a:t>
            </a:r>
          </a:p>
          <a:p>
            <a:pPr marL="342900" indent="-342900">
              <a:buFont typeface="Arial" pitchFamily="34" charset="0"/>
              <a:buChar char="•"/>
            </a:pPr>
            <a:r>
              <a:rPr lang="en-GB" sz="2000" dirty="0" smtClean="0">
                <a:solidFill>
                  <a:schemeClr val="tx1">
                    <a:lumMod val="85000"/>
                    <a:lumOff val="15000"/>
                  </a:schemeClr>
                </a:solidFill>
                <a:latin typeface="Calibri" pitchFamily="34" charset="0"/>
              </a:rPr>
              <a:t>Use a maximum lifetime value for stored data to eject/refresh data.</a:t>
            </a:r>
          </a:p>
          <a:p>
            <a:pPr marL="342900" indent="-342900">
              <a:buFont typeface="Arial" pitchFamily="34" charset="0"/>
              <a:buChar char="•"/>
            </a:pPr>
            <a:endParaRPr lang="en-GB" sz="2000"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15830413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321915"/>
            <a:ext cx="5715000" cy="4410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txBox="1">
            <a:spLocks/>
          </p:cNvSpPr>
          <p:nvPr/>
        </p:nvSpPr>
        <p:spPr>
          <a:xfrm>
            <a:off x="35496" y="51470"/>
            <a:ext cx="64087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err="1" smtClean="0">
                <a:solidFill>
                  <a:schemeClr val="tx1">
                    <a:lumMod val="85000"/>
                    <a:lumOff val="15000"/>
                  </a:schemeClr>
                </a:solidFill>
                <a:latin typeface="Calibri" pitchFamily="34" charset="0"/>
              </a:rPr>
              <a:t>Precompute</a:t>
            </a:r>
            <a:endParaRPr lang="en-US" sz="2800" cap="small" dirty="0">
              <a:solidFill>
                <a:schemeClr val="tx1">
                  <a:lumMod val="85000"/>
                  <a:lumOff val="15000"/>
                </a:schemeClr>
              </a:solidFill>
              <a:latin typeface="Calibri" pitchFamily="34" charset="0"/>
            </a:endParaRPr>
          </a:p>
        </p:txBody>
      </p:sp>
      <p:sp>
        <p:nvSpPr>
          <p:cNvPr id="4" name="TextBox 3"/>
          <p:cNvSpPr txBox="1"/>
          <p:nvPr/>
        </p:nvSpPr>
        <p:spPr>
          <a:xfrm>
            <a:off x="288766" y="627534"/>
            <a:ext cx="2627050" cy="4093428"/>
          </a:xfrm>
          <a:prstGeom prst="rect">
            <a:avLst/>
          </a:prstGeom>
          <a:noFill/>
        </p:spPr>
        <p:txBody>
          <a:bodyPr wrap="square" rtlCol="0">
            <a:spAutoFit/>
          </a:bodyPr>
          <a:lstStyle/>
          <a:p>
            <a:r>
              <a:rPr lang="en-GB" sz="2000" dirty="0" err="1">
                <a:solidFill>
                  <a:schemeClr val="tx1">
                    <a:lumMod val="85000"/>
                    <a:lumOff val="15000"/>
                  </a:schemeClr>
                </a:solidFill>
                <a:latin typeface="Calibri" pitchFamily="34" charset="0"/>
              </a:rPr>
              <a:t>Precomputation</a:t>
            </a:r>
            <a:r>
              <a:rPr lang="en-GB" sz="2000" dirty="0">
                <a:solidFill>
                  <a:schemeClr val="tx1">
                    <a:lumMod val="85000"/>
                    <a:lumOff val="15000"/>
                  </a:schemeClr>
                </a:solidFill>
                <a:latin typeface="Calibri" pitchFamily="34" charset="0"/>
              </a:rPr>
              <a:t> is similar to caching </a:t>
            </a:r>
            <a:r>
              <a:rPr lang="en-GB" sz="2000" dirty="0" smtClean="0">
                <a:solidFill>
                  <a:schemeClr val="tx1">
                    <a:lumMod val="85000"/>
                    <a:lumOff val="15000"/>
                  </a:schemeClr>
                </a:solidFill>
                <a:latin typeface="Calibri" pitchFamily="34" charset="0"/>
              </a:rPr>
              <a:t>except that the </a:t>
            </a:r>
            <a:r>
              <a:rPr lang="en-GB" sz="2000" dirty="0">
                <a:solidFill>
                  <a:schemeClr val="tx1">
                    <a:lumMod val="85000"/>
                    <a:lumOff val="15000"/>
                  </a:schemeClr>
                </a:solidFill>
                <a:latin typeface="Calibri" pitchFamily="34" charset="0"/>
              </a:rPr>
              <a:t>values are calculated at some earlier point in time </a:t>
            </a:r>
            <a:r>
              <a:rPr lang="en-GB" sz="2000" dirty="0" smtClean="0">
                <a:solidFill>
                  <a:schemeClr val="tx1">
                    <a:lumMod val="85000"/>
                    <a:lumOff val="15000"/>
                  </a:schemeClr>
                </a:solidFill>
                <a:latin typeface="Calibri" pitchFamily="34" charset="0"/>
              </a:rPr>
              <a:t>(during initialisation</a:t>
            </a:r>
            <a:r>
              <a:rPr lang="en-GB" sz="2000" dirty="0">
                <a:solidFill>
                  <a:schemeClr val="tx1">
                    <a:lumMod val="85000"/>
                    <a:lumOff val="15000"/>
                  </a:schemeClr>
                </a:solidFill>
                <a:latin typeface="Calibri" pitchFamily="34" charset="0"/>
              </a:rPr>
              <a:t>, or as part of the </a:t>
            </a:r>
            <a:r>
              <a:rPr lang="en-GB" sz="2000" dirty="0" smtClean="0">
                <a:solidFill>
                  <a:schemeClr val="tx1">
                    <a:lumMod val="85000"/>
                    <a:lumOff val="15000"/>
                  </a:schemeClr>
                </a:solidFill>
                <a:latin typeface="Calibri" pitchFamily="34" charset="0"/>
              </a:rPr>
              <a:t>compile process, etc.). </a:t>
            </a:r>
            <a:endParaRPr lang="en-GB" sz="2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 </a:t>
            </a:r>
          </a:p>
          <a:p>
            <a:r>
              <a:rPr lang="en-GB" sz="2000" dirty="0">
                <a:solidFill>
                  <a:schemeClr val="tx1">
                    <a:lumMod val="85000"/>
                    <a:lumOff val="15000"/>
                  </a:schemeClr>
                </a:solidFill>
                <a:latin typeface="Calibri" pitchFamily="34" charset="0"/>
              </a:rPr>
              <a:t>It is used frequently within games development (e.g. baking lights, etc.)</a:t>
            </a:r>
          </a:p>
        </p:txBody>
      </p:sp>
    </p:spTree>
    <p:extLst>
      <p:ext uri="{BB962C8B-B14F-4D97-AF65-F5344CB8AC3E}">
        <p14:creationId xmlns:p14="http://schemas.microsoft.com/office/powerpoint/2010/main" val="280295275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Slipstream">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77013C18A35F34ABB124A623B7462F5" ma:contentTypeVersion="0" ma:contentTypeDescription="Create a new document." ma:contentTypeScope="" ma:versionID="c8b53229ef314644a75f5a9f7c013cc0">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8E6566E-48AA-422B-A739-AF3FC7AABDA4}"/>
</file>

<file path=customXml/itemProps2.xml><?xml version="1.0" encoding="utf-8"?>
<ds:datastoreItem xmlns:ds="http://schemas.openxmlformats.org/officeDocument/2006/customXml" ds:itemID="{590837E1-C1C4-49CA-A976-A2020B5FCC61}"/>
</file>

<file path=customXml/itemProps3.xml><?xml version="1.0" encoding="utf-8"?>
<ds:datastoreItem xmlns:ds="http://schemas.openxmlformats.org/officeDocument/2006/customXml" ds:itemID="{5CDA865A-3394-46D3-B4B5-4868DBB4E36A}"/>
</file>

<file path=docProps/app.xml><?xml version="1.0" encoding="utf-8"?>
<Properties xmlns="http://schemas.openxmlformats.org/officeDocument/2006/extended-properties" xmlns:vt="http://schemas.openxmlformats.org/officeDocument/2006/docPropsVTypes">
  <Template>Slipstream</Template>
  <TotalTime>0</TotalTime>
  <Words>1292</Words>
  <Application>Microsoft Office PowerPoint</Application>
  <PresentationFormat>On-screen Show (16:9)</PresentationFormat>
  <Paragraphs>270</Paragraphs>
  <Slides>17</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Arial Narrow</vt:lpstr>
      <vt:lpstr>Calibri</vt:lpstr>
      <vt:lpstr>Courier New</vt:lpstr>
      <vt:lpstr>Georgia</vt:lpstr>
      <vt:lpstr>Times New Roman</vt:lpstr>
      <vt:lpstr>Trebuchet MS</vt:lpstr>
      <vt:lpstr>Slipstream</vt:lpstr>
      <vt:lpstr>Optimisation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2013-01-08T13:39:25Z</dcterms:created>
  <dcterms:modified xsi:type="dcterms:W3CDTF">2015-01-14T09:19:17Z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y fmtid="{D5CDD505-2E9C-101B-9397-08002B2CF9AE}" pid="4" name="ContentTypeId">
    <vt:lpwstr>0x010100E77013C18A35F34ABB124A623B7462F5</vt:lpwstr>
  </property>
</Properties>
</file>